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5"/>
  </p:notesMasterIdLst>
  <p:sldIdLst>
    <p:sldId id="256" r:id="rId2"/>
    <p:sldId id="325" r:id="rId3"/>
    <p:sldId id="360" r:id="rId4"/>
    <p:sldId id="361" r:id="rId5"/>
    <p:sldId id="363" r:id="rId6"/>
    <p:sldId id="365" r:id="rId7"/>
    <p:sldId id="366" r:id="rId8"/>
    <p:sldId id="367" r:id="rId9"/>
    <p:sldId id="369" r:id="rId10"/>
    <p:sldId id="370" r:id="rId11"/>
    <p:sldId id="371" r:id="rId12"/>
    <p:sldId id="362" r:id="rId13"/>
    <p:sldId id="359" r:id="rId14"/>
    <p:sldId id="274" r:id="rId15"/>
    <p:sldId id="326" r:id="rId16"/>
    <p:sldId id="329" r:id="rId17"/>
    <p:sldId id="330" r:id="rId18"/>
    <p:sldId id="331" r:id="rId19"/>
    <p:sldId id="327" r:id="rId20"/>
    <p:sldId id="328" r:id="rId21"/>
    <p:sldId id="273" r:id="rId22"/>
    <p:sldId id="304" r:id="rId23"/>
    <p:sldId id="332" r:id="rId24"/>
    <p:sldId id="257" r:id="rId25"/>
    <p:sldId id="333" r:id="rId26"/>
    <p:sldId id="260" r:id="rId27"/>
    <p:sldId id="336" r:id="rId28"/>
    <p:sldId id="334" r:id="rId29"/>
    <p:sldId id="258" r:id="rId30"/>
    <p:sldId id="259" r:id="rId31"/>
    <p:sldId id="335" r:id="rId32"/>
    <p:sldId id="337" r:id="rId33"/>
    <p:sldId id="338" r:id="rId34"/>
    <p:sldId id="270" r:id="rId35"/>
    <p:sldId id="271" r:id="rId36"/>
    <p:sldId id="275" r:id="rId37"/>
    <p:sldId id="276" r:id="rId38"/>
    <p:sldId id="277" r:id="rId39"/>
    <p:sldId id="372" r:id="rId40"/>
    <p:sldId id="373" r:id="rId41"/>
    <p:sldId id="374" r:id="rId42"/>
    <p:sldId id="375" r:id="rId43"/>
    <p:sldId id="320" r:id="rId44"/>
    <p:sldId id="339" r:id="rId45"/>
    <p:sldId id="340" r:id="rId46"/>
    <p:sldId id="321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348" r:id="rId55"/>
    <p:sldId id="351" r:id="rId56"/>
    <p:sldId id="349" r:id="rId57"/>
    <p:sldId id="350" r:id="rId58"/>
    <p:sldId id="352" r:id="rId59"/>
    <p:sldId id="353" r:id="rId60"/>
    <p:sldId id="354" r:id="rId61"/>
    <p:sldId id="355" r:id="rId62"/>
    <p:sldId id="262" r:id="rId63"/>
    <p:sldId id="263" r:id="rId64"/>
    <p:sldId id="264" r:id="rId65"/>
    <p:sldId id="301" r:id="rId66"/>
    <p:sldId id="296" r:id="rId67"/>
    <p:sldId id="265" r:id="rId68"/>
    <p:sldId id="266" r:id="rId69"/>
    <p:sldId id="267" r:id="rId70"/>
    <p:sldId id="268" r:id="rId71"/>
    <p:sldId id="286" r:id="rId72"/>
    <p:sldId id="282" r:id="rId73"/>
    <p:sldId id="287" r:id="rId74"/>
    <p:sldId id="283" r:id="rId75"/>
    <p:sldId id="284" r:id="rId76"/>
    <p:sldId id="285" r:id="rId77"/>
    <p:sldId id="323" r:id="rId78"/>
    <p:sldId id="269" r:id="rId79"/>
    <p:sldId id="322" r:id="rId80"/>
    <p:sldId id="272" r:id="rId81"/>
    <p:sldId id="281" r:id="rId82"/>
    <p:sldId id="279" r:id="rId83"/>
    <p:sldId id="280" r:id="rId84"/>
    <p:sldId id="324" r:id="rId85"/>
    <p:sldId id="278" r:id="rId86"/>
    <p:sldId id="288" r:id="rId87"/>
    <p:sldId id="289" r:id="rId88"/>
    <p:sldId id="290" r:id="rId89"/>
    <p:sldId id="292" r:id="rId90"/>
    <p:sldId id="293" r:id="rId91"/>
    <p:sldId id="294" r:id="rId92"/>
    <p:sldId id="385" r:id="rId93"/>
    <p:sldId id="386" r:id="rId94"/>
    <p:sldId id="295" r:id="rId95"/>
    <p:sldId id="298" r:id="rId96"/>
    <p:sldId id="305" r:id="rId97"/>
    <p:sldId id="306" r:id="rId98"/>
    <p:sldId id="297" r:id="rId99"/>
    <p:sldId id="299" r:id="rId100"/>
    <p:sldId id="291" r:id="rId101"/>
    <p:sldId id="302" r:id="rId102"/>
    <p:sldId id="307" r:id="rId103"/>
    <p:sldId id="316" r:id="rId104"/>
    <p:sldId id="309" r:id="rId105"/>
    <p:sldId id="310" r:id="rId106"/>
    <p:sldId id="317" r:id="rId107"/>
    <p:sldId id="318" r:id="rId108"/>
    <p:sldId id="319" r:id="rId109"/>
    <p:sldId id="312" r:id="rId110"/>
    <p:sldId id="356" r:id="rId111"/>
    <p:sldId id="357" r:id="rId112"/>
    <p:sldId id="358" r:id="rId113"/>
    <p:sldId id="311" r:id="rId114"/>
    <p:sldId id="376" r:id="rId115"/>
    <p:sldId id="315" r:id="rId116"/>
    <p:sldId id="377" r:id="rId117"/>
    <p:sldId id="378" r:id="rId118"/>
    <p:sldId id="379" r:id="rId119"/>
    <p:sldId id="380" r:id="rId120"/>
    <p:sldId id="381" r:id="rId121"/>
    <p:sldId id="382" r:id="rId122"/>
    <p:sldId id="383" r:id="rId123"/>
    <p:sldId id="384" r:id="rId124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000" dirty="0"/>
              <a:t>Personal Communication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Personal Communication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6D-41E1-B18C-63AE99F564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20-42C1-A361-4C52FCFB57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6D-41E1-B18C-63AE99F5647B}"/>
              </c:ext>
            </c:extLst>
          </c:dPt>
          <c:cat>
            <c:strRef>
              <c:f>Sheet1!$A$2:$A$4</c:f>
              <c:strCache>
                <c:ptCount val="3"/>
                <c:pt idx="0">
                  <c:v>Words</c:v>
                </c:pt>
                <c:pt idx="1">
                  <c:v>Tone of voice</c:v>
                </c:pt>
                <c:pt idx="2">
                  <c:v>Body language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38</c:v>
                </c:pt>
                <c:pt idx="2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20-42C1-A361-4C52FCFB57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0.2893</cdr:x>
      <cdr:y>0.41395</cdr:y>
    </cdr:from>
    <cdr:to>
      <cdr:x>0.50192</cdr:x>
      <cdr:y>0.87464</cdr:y>
    </cdr:to>
    <cdr:sp macro="" textlink="">
      <cdr:nvSpPr>
        <cdr:cNvPr id="2" name="กล่องข้อความ 1">
          <a:extLst xmlns:a="http://schemas.openxmlformats.org/drawingml/2006/main">
            <a:ext uri="{FF2B5EF4-FFF2-40B4-BE49-F238E27FC236}">
              <a16:creationId xmlns:a16="http://schemas.microsoft.com/office/drawing/2014/main" id="{8E2E5333-27D1-409B-A49E-6831C0544E3A}"/>
            </a:ext>
          </a:extLst>
        </cdr:cNvPr>
        <cdr:cNvSpPr txBox="1"/>
      </cdr:nvSpPr>
      <cdr:spPr>
        <a:xfrm xmlns:a="http://schemas.openxmlformats.org/drawingml/2006/main" rot="2774694">
          <a:off x="1475532" y="1970341"/>
          <a:ext cx="1872208" cy="1296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2400" dirty="0"/>
            <a:t>55% Body </a:t>
          </a:r>
        </a:p>
        <a:p xmlns:a="http://schemas.openxmlformats.org/drawingml/2006/main">
          <a:r>
            <a:rPr lang="en-GB" sz="2400" dirty="0"/>
            <a:t>Language</a:t>
          </a:r>
        </a:p>
      </cdr:txBody>
    </cdr:sp>
  </cdr:relSizeAnchor>
  <cdr:relSizeAnchor xmlns:cdr="http://schemas.openxmlformats.org/drawingml/2006/chartDrawing">
    <cdr:from>
      <cdr:x>0.56699</cdr:x>
      <cdr:y>0.45057</cdr:y>
    </cdr:from>
    <cdr:to>
      <cdr:x>0.71699</cdr:x>
      <cdr:y>0.67557</cdr:y>
    </cdr:to>
    <cdr:sp macro="" textlink="">
      <cdr:nvSpPr>
        <cdr:cNvPr id="3" name="กล่องข้อความ 2">
          <a:extLst xmlns:a="http://schemas.openxmlformats.org/drawingml/2006/main">
            <a:ext uri="{FF2B5EF4-FFF2-40B4-BE49-F238E27FC236}">
              <a16:creationId xmlns:a16="http://schemas.microsoft.com/office/drawing/2014/main" id="{13E2590B-1572-4454-A804-3311E337355E}"/>
            </a:ext>
          </a:extLst>
        </cdr:cNvPr>
        <cdr:cNvSpPr txBox="1"/>
      </cdr:nvSpPr>
      <cdr:spPr>
        <a:xfrm xmlns:a="http://schemas.openxmlformats.org/drawingml/2006/main">
          <a:off x="3456384" y="183111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0.60243</cdr:x>
      <cdr:y>0.5</cdr:y>
    </cdr:from>
    <cdr:to>
      <cdr:x>0.74418</cdr:x>
      <cdr:y>0.59232</cdr:y>
    </cdr:to>
    <cdr:sp macro="" textlink="">
      <cdr:nvSpPr>
        <cdr:cNvPr id="4" name="กล่องข้อความ 3">
          <a:extLst xmlns:a="http://schemas.openxmlformats.org/drawingml/2006/main">
            <a:ext uri="{FF2B5EF4-FFF2-40B4-BE49-F238E27FC236}">
              <a16:creationId xmlns:a16="http://schemas.microsoft.com/office/drawing/2014/main" id="{E8F22D25-5C0C-4FBD-8150-5A9C44BB9644}"/>
            </a:ext>
          </a:extLst>
        </cdr:cNvPr>
        <cdr:cNvSpPr txBox="1"/>
      </cdr:nvSpPr>
      <cdr:spPr>
        <a:xfrm xmlns:a="http://schemas.openxmlformats.org/drawingml/2006/main">
          <a:off x="3672408" y="2032000"/>
          <a:ext cx="864096" cy="3751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0.55897</cdr:x>
      <cdr:y>0.34426</cdr:y>
    </cdr:from>
    <cdr:to>
      <cdr:x>0.72434</cdr:x>
      <cdr:y>0.73407</cdr:y>
    </cdr:to>
    <cdr:sp macro="" textlink="">
      <cdr:nvSpPr>
        <cdr:cNvPr id="5" name="กล่องข้อความ 4">
          <a:extLst xmlns:a="http://schemas.openxmlformats.org/drawingml/2006/main">
            <a:ext uri="{FF2B5EF4-FFF2-40B4-BE49-F238E27FC236}">
              <a16:creationId xmlns:a16="http://schemas.microsoft.com/office/drawing/2014/main" id="{417C595D-8A7C-45DE-9719-34A7F7F79C82}"/>
            </a:ext>
          </a:extLst>
        </cdr:cNvPr>
        <cdr:cNvSpPr txBox="1"/>
      </cdr:nvSpPr>
      <cdr:spPr>
        <a:xfrm xmlns:a="http://schemas.openxmlformats.org/drawingml/2006/main">
          <a:off x="3407484" y="1399065"/>
          <a:ext cx="1008112" cy="1584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2400" dirty="0"/>
            <a:t>38% Tone of voice</a:t>
          </a:r>
        </a:p>
      </cdr:txBody>
    </cdr:sp>
  </cdr:relSizeAnchor>
  <cdr:relSizeAnchor xmlns:cdr="http://schemas.openxmlformats.org/drawingml/2006/chartDrawing">
    <cdr:from>
      <cdr:x>0.811</cdr:x>
      <cdr:y>0.21097</cdr:y>
    </cdr:from>
    <cdr:to>
      <cdr:x>1</cdr:x>
      <cdr:y>0.35862</cdr:y>
    </cdr:to>
    <cdr:sp macro="" textlink="">
      <cdr:nvSpPr>
        <cdr:cNvPr id="6" name="กล่องข้อความ 5">
          <a:extLst xmlns:a="http://schemas.openxmlformats.org/drawingml/2006/main">
            <a:ext uri="{FF2B5EF4-FFF2-40B4-BE49-F238E27FC236}">
              <a16:creationId xmlns:a16="http://schemas.microsoft.com/office/drawing/2014/main" id="{3D2C10B8-8F41-4E0C-A556-98561C2DB8D5}"/>
            </a:ext>
          </a:extLst>
        </cdr:cNvPr>
        <cdr:cNvSpPr txBox="1"/>
      </cdr:nvSpPr>
      <cdr:spPr>
        <a:xfrm xmlns:a="http://schemas.openxmlformats.org/drawingml/2006/main">
          <a:off x="4943872" y="857362"/>
          <a:ext cx="1152128" cy="600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2400" dirty="0"/>
            <a:t>Words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9D7A6-4432-45F9-B4BC-7165F9F8EF88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8E94B-558A-437B-8850-1711EA13026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22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8E94B-558A-437B-8850-1711EA130263}" type="slidenum">
              <a:rPr lang="th-TH" smtClean="0"/>
              <a:pPr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4644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6C2AAE2-842F-4D99-B41A-92AC2C48DD99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D0DFCC7-4C71-4060-A170-E6C1359F67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AAE2-842F-4D99-B41A-92AC2C48DD99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FCC7-4C71-4060-A170-E6C1359F675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AAE2-842F-4D99-B41A-92AC2C48DD99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FCC7-4C71-4060-A170-E6C1359F675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AAE2-842F-4D99-B41A-92AC2C48DD99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FCC7-4C71-4060-A170-E6C1359F675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AAE2-842F-4D99-B41A-92AC2C48DD99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FCC7-4C71-4060-A170-E6C1359F675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AAE2-842F-4D99-B41A-92AC2C48DD99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FCC7-4C71-4060-A170-E6C1359F67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AAE2-842F-4D99-B41A-92AC2C48DD99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FCC7-4C71-4060-A170-E6C1359F675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AAE2-842F-4D99-B41A-92AC2C48DD99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FCC7-4C71-4060-A170-E6C1359F675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AAE2-842F-4D99-B41A-92AC2C48DD99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FCC7-4C71-4060-A170-E6C1359F675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AAE2-842F-4D99-B41A-92AC2C48DD99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FCC7-4C71-4060-A170-E6C1359F67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AAE2-842F-4D99-B41A-92AC2C48DD99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FCC7-4C71-4060-A170-E6C1359F675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6C2AAE2-842F-4D99-B41A-92AC2C48DD99}" type="datetimeFigureOut">
              <a:rPr lang="th-TH" smtClean="0"/>
              <a:pPr/>
              <a:t>28/06/62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3D0DFCC7-4C71-4060-A170-E6C1359F6759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1447001" TargetMode="External"/><Relationship Id="rId7" Type="http://schemas.openxmlformats.org/officeDocument/2006/relationships/hyperlink" Target="http://www.pokingatsnakes.com/2018/09/brett-kavanaugh-refuses-to-shake-hand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hyperlink" Target="http://mentemconflito.blogspot.com/2014/05/o-que-aconteceu-com-os-personagens-de.html" TargetMode="Externa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happily-disgusted-it-could-show-all-over-your-face-24986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1960" y="287124"/>
            <a:ext cx="4248472" cy="1989748"/>
          </a:xfrm>
        </p:spPr>
        <p:txBody>
          <a:bodyPr>
            <a:noAutofit/>
          </a:bodyPr>
          <a:lstStyle/>
          <a:p>
            <a:pPr algn="ctr"/>
            <a:r>
              <a:rPr lang="en-GB" sz="4000" dirty="0"/>
              <a:t>English </a:t>
            </a:r>
            <a:r>
              <a:rPr lang="en-GB" sz="3200" dirty="0"/>
              <a:t>Communication</a:t>
            </a:r>
            <a:r>
              <a:rPr lang="en-GB" sz="4000" dirty="0"/>
              <a:t> Technique</a:t>
            </a:r>
            <a:endParaRPr lang="th-TH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8024" y="3068960"/>
            <a:ext cx="3367027" cy="1584176"/>
          </a:xfrm>
        </p:spPr>
        <p:txBody>
          <a:bodyPr>
            <a:normAutofit fontScale="92500"/>
          </a:bodyPr>
          <a:lstStyle/>
          <a:p>
            <a:r>
              <a:rPr lang="th-TH" sz="3600" dirty="0"/>
              <a:t>เรียนไปหัวเราะไป เปิดโลกใหม่ที่นี่ กับภาษาสื่อสารสากล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7369F8BA-AE30-4AB6-9B93-22E072D98722}"/>
              </a:ext>
            </a:extLst>
          </p:cNvPr>
          <p:cNvSpPr txBox="1"/>
          <p:nvPr/>
        </p:nvSpPr>
        <p:spPr>
          <a:xfrm>
            <a:off x="972792" y="2293925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Welcome to Laugh </a:t>
            </a:r>
          </a:p>
          <a:p>
            <a:r>
              <a:rPr lang="en-US" sz="4400" b="1" dirty="0"/>
              <a:t>&amp; Learn</a:t>
            </a:r>
            <a:endParaRPr lang="en-GB" sz="4400" b="1" dirty="0"/>
          </a:p>
        </p:txBody>
      </p:sp>
      <p:pic>
        <p:nvPicPr>
          <p:cNvPr id="6" name="[No Copyright Music] Rock Angel - Joakim Karud (1).mp3">
            <a:hlinkClick r:id="" action="ppaction://media"/>
            <a:extLst>
              <a:ext uri="{FF2B5EF4-FFF2-40B4-BE49-F238E27FC236}">
                <a16:creationId xmlns:a16="http://schemas.microsoft.com/office/drawing/2014/main" id="{367BEE78-8BAB-41BA-9003-0EBAD2EA6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2581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7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3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3787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รู้จักกันแล้วต้องแนะนำด้วย </a:t>
            </a:r>
            <a:r>
              <a:rPr lang="en-US" dirty="0"/>
              <a:t>Introduce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I’d like to introduce, my friend, Peter.</a:t>
            </a:r>
          </a:p>
          <a:p>
            <a:r>
              <a:rPr lang="en-US" dirty="0"/>
              <a:t>Peter, This is Romeo.</a:t>
            </a:r>
          </a:p>
          <a:p>
            <a:endParaRPr lang="en-US" dirty="0"/>
          </a:p>
          <a:p>
            <a:r>
              <a:rPr lang="en-US" dirty="0"/>
              <a:t>Let me introduce, my friend, Peter.</a:t>
            </a:r>
          </a:p>
          <a:p>
            <a:r>
              <a:rPr lang="en-US" dirty="0"/>
              <a:t>Peter This is Romeo.</a:t>
            </a:r>
          </a:p>
          <a:p>
            <a:endParaRPr lang="en-US" dirty="0"/>
          </a:p>
          <a:p>
            <a:r>
              <a:rPr lang="en-US" dirty="0"/>
              <a:t>Nice to meet you</a:t>
            </a:r>
          </a:p>
          <a:p>
            <a:r>
              <a:rPr lang="en-US" dirty="0"/>
              <a:t>Nice to meet you, too.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7263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can …..</a:t>
            </a:r>
            <a:endParaRPr lang="th-TH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51470"/>
            <a:ext cx="3939343" cy="262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42" y="2451470"/>
            <a:ext cx="3944749" cy="263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0676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28" y="2060848"/>
            <a:ext cx="7024744" cy="917848"/>
          </a:xfrm>
        </p:spPr>
        <p:txBody>
          <a:bodyPr/>
          <a:lstStyle/>
          <a:p>
            <a:r>
              <a:rPr lang="en-US" dirty="0"/>
              <a:t>Where do come you from?</a:t>
            </a:r>
            <a:endParaRPr lang="th-TH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8728" y="3933056"/>
            <a:ext cx="7024744" cy="9064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Where are you from?</a:t>
            </a:r>
            <a:endParaRPr lang="th-TH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99592" y="1052736"/>
            <a:ext cx="7024744" cy="926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b="1" dirty="0">
                <a:solidFill>
                  <a:schemeClr val="accent1">
                    <a:lumMod val="75000"/>
                  </a:schemeClr>
                </a:solidFill>
              </a:rPr>
              <a:t>ถามอย่างไร ตอบอย่างนั้น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th-TH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8728" y="3068960"/>
            <a:ext cx="7024744" cy="7109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come you from Japan.</a:t>
            </a:r>
            <a:endParaRPr lang="th-TH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06252" y="4850872"/>
            <a:ext cx="4229844" cy="9064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am from Spain.</a:t>
            </a:r>
            <a:endParaRPr lang="th-TH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042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วิธีสร้างประโยคบอกเล่าพื้นฐาน </a:t>
            </a:r>
            <a:r>
              <a:rPr lang="en-US" dirty="0"/>
              <a:t>is am are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/>
              <a:t>ประโยค อย่างง่าย </a:t>
            </a:r>
            <a:r>
              <a:rPr lang="en-US" dirty="0"/>
              <a:t>is am are </a:t>
            </a:r>
            <a:r>
              <a:rPr lang="th-TH" dirty="0"/>
              <a:t>ใช้บอกว่า ประธาน เป็น/อยู่/คือ ........</a:t>
            </a:r>
          </a:p>
          <a:p>
            <a:r>
              <a:rPr lang="th-TH" dirty="0"/>
              <a:t>ใช้บอกว่าประธานมีคุณสมบัติอย่างไร</a:t>
            </a:r>
          </a:p>
          <a:p>
            <a:r>
              <a:rPr lang="th-TH" dirty="0"/>
              <a:t>ประธาน </a:t>
            </a:r>
            <a:r>
              <a:rPr lang="en-US" dirty="0"/>
              <a:t>I + am     I am   </a:t>
            </a:r>
            <a:r>
              <a:rPr lang="th-TH" dirty="0"/>
              <a:t>ย่อว่า </a:t>
            </a:r>
            <a:r>
              <a:rPr lang="en-US" dirty="0"/>
              <a:t>I’m</a:t>
            </a:r>
          </a:p>
          <a:p>
            <a:r>
              <a:rPr lang="en-US" dirty="0"/>
              <a:t>I am beautiful. </a:t>
            </a:r>
            <a:r>
              <a:rPr lang="th-TH" dirty="0"/>
              <a:t>ฉันสวย (ประธานมีคุณสมบัติสวย คือเป็นสวย)</a:t>
            </a:r>
          </a:p>
          <a:p>
            <a:r>
              <a:rPr lang="en-US" dirty="0"/>
              <a:t>I am good at English.</a:t>
            </a:r>
          </a:p>
          <a:p>
            <a:r>
              <a:rPr lang="en-US" dirty="0"/>
              <a:t>I am at home.</a:t>
            </a:r>
          </a:p>
          <a:p>
            <a:r>
              <a:rPr lang="en-US" dirty="0"/>
              <a:t>I am a doctor.</a:t>
            </a:r>
          </a:p>
          <a:p>
            <a:r>
              <a:rPr lang="en-US" dirty="0"/>
              <a:t>I’m the youngest child in my family.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648040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ประธาน</a:t>
            </a:r>
            <a:r>
              <a:rPr lang="en-US" dirty="0"/>
              <a:t> I,</a:t>
            </a:r>
            <a:r>
              <a:rPr lang="th-TH" dirty="0"/>
              <a:t> </a:t>
            </a:r>
            <a:r>
              <a:rPr lang="en-US" dirty="0"/>
              <a:t>You, We, They </a:t>
            </a:r>
            <a:endParaRPr lang="th-TH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You are here.</a:t>
            </a:r>
          </a:p>
          <a:p>
            <a:r>
              <a:rPr lang="en-US" dirty="0"/>
              <a:t>We are students at Baan Yang School.</a:t>
            </a:r>
          </a:p>
          <a:p>
            <a:r>
              <a:rPr lang="en-US" dirty="0"/>
              <a:t>They are teachers from USA.</a:t>
            </a:r>
          </a:p>
          <a:p>
            <a:r>
              <a:rPr lang="en-US" dirty="0"/>
              <a:t>You’re happy.</a:t>
            </a:r>
          </a:p>
          <a:p>
            <a:r>
              <a:rPr lang="en-US" dirty="0"/>
              <a:t>We’re on the way.</a:t>
            </a:r>
          </a:p>
          <a:p>
            <a:r>
              <a:rPr lang="en-US" dirty="0"/>
              <a:t>They’re from Bangkok.</a:t>
            </a:r>
          </a:p>
          <a:p>
            <a:r>
              <a:rPr lang="en-US" dirty="0"/>
              <a:t>I am a teacher.</a:t>
            </a:r>
          </a:p>
          <a:p>
            <a:r>
              <a:rPr lang="en-US" dirty="0"/>
              <a:t>I’m at the police station.</a:t>
            </a:r>
          </a:p>
          <a:p>
            <a:r>
              <a:rPr lang="en-US" dirty="0"/>
              <a:t>I’m German.</a:t>
            </a:r>
          </a:p>
        </p:txBody>
      </p:sp>
    </p:spTree>
    <p:extLst>
      <p:ext uri="{BB962C8B-B14F-4D97-AF65-F5344CB8AC3E}">
        <p14:creationId xmlns:p14="http://schemas.microsoft.com/office/powerpoint/2010/main" val="37976712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 is a boy.</a:t>
            </a:r>
          </a:p>
          <a:p>
            <a:r>
              <a:rPr lang="en-US" dirty="0"/>
              <a:t>She is a supermodel.</a:t>
            </a:r>
          </a:p>
          <a:p>
            <a:r>
              <a:rPr lang="en-US" dirty="0"/>
              <a:t>It is a dog.</a:t>
            </a:r>
          </a:p>
          <a:p>
            <a:r>
              <a:rPr lang="en-US" dirty="0"/>
              <a:t>He’s from </a:t>
            </a:r>
            <a:r>
              <a:rPr lang="en-US" dirty="0" err="1"/>
              <a:t>Koh</a:t>
            </a:r>
            <a:r>
              <a:rPr lang="en-US" dirty="0"/>
              <a:t> </a:t>
            </a:r>
            <a:r>
              <a:rPr lang="en-US" dirty="0" err="1"/>
              <a:t>Samui</a:t>
            </a:r>
            <a:r>
              <a:rPr lang="en-US" dirty="0"/>
              <a:t>.</a:t>
            </a:r>
          </a:p>
          <a:p>
            <a:r>
              <a:rPr lang="en-US" dirty="0"/>
              <a:t>She’s is in the hospital.</a:t>
            </a:r>
          </a:p>
          <a:p>
            <a:r>
              <a:rPr lang="en-US" dirty="0"/>
              <a:t>Fish’s in the ocean.</a:t>
            </a:r>
          </a:p>
          <a:p>
            <a:r>
              <a:rPr lang="en-US" dirty="0"/>
              <a:t>He’s Greek.</a:t>
            </a:r>
          </a:p>
          <a:p>
            <a:r>
              <a:rPr lang="en-US" dirty="0"/>
              <a:t>Emile’s on the second floor.</a:t>
            </a:r>
            <a:endParaRPr lang="th-TH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ประธาน+เป็น/อยู่/คือ </a:t>
            </a:r>
            <a:r>
              <a:rPr lang="en-US" dirty="0"/>
              <a:t>He/She/It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57851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276872"/>
            <a:ext cx="6777317" cy="3508977"/>
          </a:xfrm>
        </p:spPr>
        <p:txBody>
          <a:bodyPr/>
          <a:lstStyle/>
          <a:p>
            <a:r>
              <a:rPr lang="en-US" dirty="0"/>
              <a:t>He’s a boy.</a:t>
            </a:r>
          </a:p>
          <a:p>
            <a:r>
              <a:rPr lang="en-US" dirty="0"/>
              <a:t>She’s a supermodel.</a:t>
            </a:r>
          </a:p>
          <a:p>
            <a:r>
              <a:rPr lang="en-US" dirty="0"/>
              <a:t>It’s a dog.</a:t>
            </a:r>
          </a:p>
          <a:p>
            <a:r>
              <a:rPr lang="en-US" dirty="0"/>
              <a:t>He’s from </a:t>
            </a:r>
            <a:r>
              <a:rPr lang="en-US" dirty="0" err="1"/>
              <a:t>Koh</a:t>
            </a:r>
            <a:r>
              <a:rPr lang="en-US" dirty="0"/>
              <a:t> </a:t>
            </a:r>
            <a:r>
              <a:rPr lang="en-US" dirty="0" err="1"/>
              <a:t>Samui</a:t>
            </a:r>
            <a:r>
              <a:rPr lang="en-US" dirty="0"/>
              <a:t>.</a:t>
            </a:r>
          </a:p>
          <a:p>
            <a:r>
              <a:rPr lang="en-US" dirty="0"/>
              <a:t>She’s is in the hospital.</a:t>
            </a:r>
          </a:p>
          <a:p>
            <a:r>
              <a:rPr lang="en-US" dirty="0"/>
              <a:t>It’s in the ocean.</a:t>
            </a:r>
          </a:p>
          <a:p>
            <a:r>
              <a:rPr lang="en-US" dirty="0"/>
              <a:t>Amie’s in London.</a:t>
            </a:r>
            <a:endParaRPr lang="th-TH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</p:spPr>
        <p:txBody>
          <a:bodyPr>
            <a:normAutofit/>
          </a:bodyPr>
          <a:lstStyle/>
          <a:p>
            <a:r>
              <a:rPr lang="th-TH" dirty="0"/>
              <a:t>รูปย่อประโยคอย่างง่าย เป็น/อยู่/คือ ของ </a:t>
            </a:r>
            <a:r>
              <a:rPr lang="en-US" dirty="0"/>
              <a:t>is </a:t>
            </a:r>
            <a:r>
              <a:rPr lang="th-TH" dirty="0"/>
              <a:t>ได้ว่า </a:t>
            </a:r>
          </a:p>
        </p:txBody>
      </p:sp>
    </p:spTree>
    <p:extLst>
      <p:ext uri="{BB962C8B-B14F-4D97-AF65-F5344CB8AC3E}">
        <p14:creationId xmlns:p14="http://schemas.microsoft.com/office/powerpoint/2010/main" val="14374299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ตั้งคำถาม</a:t>
            </a:r>
            <a:r>
              <a:rPr lang="en-US" dirty="0"/>
              <a:t>Yes/No </a:t>
            </a:r>
            <a:r>
              <a:rPr lang="th-TH" dirty="0"/>
              <a:t>อย่างง่าย กับเป็นอยู่คือ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/>
              <a:t>วิธีทำ ให้สลับ ตำแหน่ง </a:t>
            </a:r>
            <a:r>
              <a:rPr lang="en-US" dirty="0"/>
              <a:t>is, am, are </a:t>
            </a:r>
            <a:r>
              <a:rPr lang="th-TH" dirty="0"/>
              <a:t>กับประธานกัน </a:t>
            </a:r>
          </a:p>
          <a:p>
            <a:r>
              <a:rPr lang="th-TH" dirty="0"/>
              <a:t>เช่น </a:t>
            </a:r>
            <a:r>
              <a:rPr lang="en-US" dirty="0"/>
              <a:t>He is a doctor. </a:t>
            </a:r>
            <a:r>
              <a:rPr lang="th-TH" dirty="0"/>
              <a:t>เขาเป็นหมอ </a:t>
            </a:r>
          </a:p>
          <a:p>
            <a:r>
              <a:rPr lang="th-TH" dirty="0"/>
              <a:t>เมื่อจะทำเป็นประโยคคำถาม</a:t>
            </a:r>
            <a:r>
              <a:rPr lang="en-US" dirty="0"/>
              <a:t> </a:t>
            </a:r>
            <a:r>
              <a:rPr lang="th-TH" dirty="0"/>
              <a:t>จะต้องสลับ </a:t>
            </a:r>
            <a:r>
              <a:rPr lang="en-US" dirty="0"/>
              <a:t>is </a:t>
            </a:r>
            <a:r>
              <a:rPr lang="th-TH" dirty="0"/>
              <a:t>กันกับ </a:t>
            </a:r>
            <a:r>
              <a:rPr lang="en-US" dirty="0"/>
              <a:t>he</a:t>
            </a:r>
            <a:r>
              <a:rPr lang="th-TH" dirty="0"/>
              <a:t> จะได้ว่า</a:t>
            </a:r>
          </a:p>
          <a:p>
            <a:r>
              <a:rPr lang="en-US" dirty="0"/>
              <a:t>   Is  he a doctor</a:t>
            </a:r>
            <a:r>
              <a:rPr lang="en-GB" dirty="0"/>
              <a:t>? </a:t>
            </a:r>
            <a:r>
              <a:rPr lang="th-TH" dirty="0"/>
              <a:t>จึงแปลว่า เขาเป็นหมอรึเปล่า</a:t>
            </a:r>
            <a:r>
              <a:rPr lang="en-US" dirty="0"/>
              <a:t>?</a:t>
            </a:r>
          </a:p>
          <a:p>
            <a:r>
              <a:rPr lang="en-US" dirty="0"/>
              <a:t>She is a supermodel. </a:t>
            </a:r>
          </a:p>
          <a:p>
            <a:r>
              <a:rPr lang="en-US" dirty="0"/>
              <a:t>Is she a supermodel?</a:t>
            </a:r>
          </a:p>
          <a:p>
            <a:r>
              <a:rPr lang="en-US" dirty="0"/>
              <a:t>It is a dog.          Is it a dog?</a:t>
            </a:r>
          </a:p>
          <a:p>
            <a:r>
              <a:rPr lang="en-US" dirty="0"/>
              <a:t> </a:t>
            </a:r>
            <a:r>
              <a:rPr lang="th-TH" dirty="0"/>
              <a:t>เน้นเสียงท้ายให้สูงเข้าไว้ ฝรั่งจะได้รู้ว่านี่คือคำถาม มาฝึกกัน</a:t>
            </a:r>
            <a:endParaRPr lang="en-US" dirty="0"/>
          </a:p>
          <a:p>
            <a:endParaRPr lang="en-GB" dirty="0"/>
          </a:p>
          <a:p>
            <a:endParaRPr lang="th-TH" dirty="0"/>
          </a:p>
        </p:txBody>
      </p:sp>
      <p:cxnSp>
        <p:nvCxnSpPr>
          <p:cNvPr id="7" name="Curved Connector 6"/>
          <p:cNvCxnSpPr/>
          <p:nvPr/>
        </p:nvCxnSpPr>
        <p:spPr>
          <a:xfrm rot="10800000" flipV="1">
            <a:off x="1998223" y="2995052"/>
            <a:ext cx="360040" cy="72008"/>
          </a:xfrm>
          <a:prstGeom prst="curvedConnector3">
            <a:avLst/>
          </a:prstGeom>
          <a:ln w="34925" cmpd="sng">
            <a:gradFill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0800000" flipV="1">
            <a:off x="1831190" y="4221088"/>
            <a:ext cx="360040" cy="72008"/>
          </a:xfrm>
          <a:prstGeom prst="curvedConnector3">
            <a:avLst>
              <a:gd name="adj1" fmla="val 62699"/>
            </a:avLst>
          </a:prstGeom>
          <a:ln w="34925" cmpd="sng">
            <a:gradFill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3203848" y="4869160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82395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h-TH" dirty="0"/>
              <a:t>วิธีทำ ให้สลับ ตำแหน่ง </a:t>
            </a:r>
            <a:r>
              <a:rPr lang="en-US" dirty="0"/>
              <a:t>is, am, are </a:t>
            </a:r>
            <a:r>
              <a:rPr lang="th-TH" dirty="0"/>
              <a:t>กับประธานกัน </a:t>
            </a:r>
          </a:p>
          <a:p>
            <a:r>
              <a:rPr lang="th-TH" dirty="0"/>
              <a:t>เช่น</a:t>
            </a:r>
            <a:r>
              <a:rPr lang="en-US" dirty="0"/>
              <a:t> They are doctors. </a:t>
            </a:r>
            <a:r>
              <a:rPr lang="th-TH" dirty="0"/>
              <a:t>เขาเป็นหมอ </a:t>
            </a:r>
          </a:p>
          <a:p>
            <a:r>
              <a:rPr lang="th-TH" dirty="0"/>
              <a:t>เมื่อจะทำเป็นประโยคคำถาม</a:t>
            </a:r>
            <a:r>
              <a:rPr lang="en-US" dirty="0"/>
              <a:t> </a:t>
            </a:r>
            <a:r>
              <a:rPr lang="th-TH" dirty="0"/>
              <a:t>จะต้องสลับ </a:t>
            </a:r>
            <a:r>
              <a:rPr lang="en-US" dirty="0"/>
              <a:t>are </a:t>
            </a:r>
            <a:r>
              <a:rPr lang="th-TH" dirty="0"/>
              <a:t>กันกับ </a:t>
            </a:r>
            <a:r>
              <a:rPr lang="en-US" dirty="0"/>
              <a:t>the</a:t>
            </a:r>
            <a:r>
              <a:rPr lang="th-TH" dirty="0"/>
              <a:t> จะได้ว่า</a:t>
            </a:r>
          </a:p>
          <a:p>
            <a:r>
              <a:rPr lang="en-US" dirty="0"/>
              <a:t> Are there a doctor</a:t>
            </a:r>
            <a:r>
              <a:rPr lang="en-GB" dirty="0"/>
              <a:t>? </a:t>
            </a:r>
            <a:r>
              <a:rPr lang="th-TH" dirty="0"/>
              <a:t>จึงแปลว่า พวกเขาเป็นหมอรึเปล่า</a:t>
            </a:r>
            <a:r>
              <a:rPr lang="en-US" dirty="0"/>
              <a:t>?</a:t>
            </a:r>
          </a:p>
          <a:p>
            <a:r>
              <a:rPr lang="en-US" dirty="0"/>
              <a:t>We are at the temple.  </a:t>
            </a:r>
            <a:endParaRPr lang="en-GB" dirty="0"/>
          </a:p>
          <a:p>
            <a:r>
              <a:rPr lang="en-GB" dirty="0"/>
              <a:t>Are we at the temple?</a:t>
            </a:r>
            <a:endParaRPr lang="en-US" dirty="0"/>
          </a:p>
          <a:p>
            <a:r>
              <a:rPr lang="en-US" dirty="0"/>
              <a:t>They are from India.    Are they from India?</a:t>
            </a:r>
          </a:p>
          <a:p>
            <a:r>
              <a:rPr lang="en-US" dirty="0"/>
              <a:t> </a:t>
            </a:r>
            <a:r>
              <a:rPr lang="th-TH" dirty="0"/>
              <a:t>เน้นเสียงท้ายให้สูงเข้าไว้ ฝรั่งจะได้รู้ว่านี่คือคำถาม มาฝึกกัน</a:t>
            </a:r>
            <a:endParaRPr lang="en-US" dirty="0"/>
          </a:p>
          <a:p>
            <a:endParaRPr lang="th-TH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ตั้งคำถาม</a:t>
            </a:r>
            <a:r>
              <a:rPr lang="en-US" dirty="0"/>
              <a:t>Yes/No </a:t>
            </a:r>
            <a:r>
              <a:rPr lang="th-TH" dirty="0"/>
              <a:t>อย่างง่าย กับเป็นอยู่คือ</a:t>
            </a:r>
          </a:p>
        </p:txBody>
      </p:sp>
    </p:spTree>
    <p:extLst>
      <p:ext uri="{BB962C8B-B14F-4D97-AF65-F5344CB8AC3E}">
        <p14:creationId xmlns:p14="http://schemas.microsoft.com/office/powerpoint/2010/main" val="22320766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การตั้งคำถามว่าใคร+</a:t>
            </a:r>
            <a:r>
              <a:rPr lang="en-US" dirty="0"/>
              <a:t>Verb </a:t>
            </a:r>
            <a:r>
              <a:rPr lang="en-US" dirty="0" err="1"/>
              <a:t>tobe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are you?</a:t>
            </a:r>
          </a:p>
          <a:p>
            <a:r>
              <a:rPr lang="en-US" dirty="0"/>
              <a:t>Who is he?</a:t>
            </a:r>
          </a:p>
          <a:p>
            <a:r>
              <a:rPr lang="en-US" dirty="0"/>
              <a:t>Who is she?</a:t>
            </a:r>
          </a:p>
          <a:p>
            <a:r>
              <a:rPr lang="en-US" dirty="0"/>
              <a:t>Who is it?</a:t>
            </a:r>
          </a:p>
          <a:p>
            <a:r>
              <a:rPr lang="en-US" dirty="0"/>
              <a:t>Who are they?</a:t>
            </a:r>
          </a:p>
          <a:p>
            <a:r>
              <a:rPr lang="th-TH" dirty="0"/>
              <a:t>กรอกประวัติตัวเอง แล้วเตรียมฝึกพูด</a:t>
            </a: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607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024744" cy="901904"/>
          </a:xfrm>
        </p:spPr>
        <p:txBody>
          <a:bodyPr>
            <a:normAutofit/>
          </a:bodyPr>
          <a:lstStyle/>
          <a:p>
            <a:r>
              <a:rPr lang="th-TH" dirty="0"/>
              <a:t>บอกทาง </a:t>
            </a:r>
            <a:r>
              <a:rPr lang="en-US" dirty="0"/>
              <a:t>Giving Directions</a:t>
            </a:r>
            <a:endParaRPr lang="th-TH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237337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536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practice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แบ่งกลุ่ม กลุ่มละ 10-12 คน</a:t>
            </a:r>
          </a:p>
          <a:p>
            <a:r>
              <a:rPr lang="th-TH" dirty="0"/>
              <a:t>ซ้อม ทักทาย และ แนะนำตัว </a:t>
            </a:r>
          </a:p>
          <a:p>
            <a:r>
              <a:rPr lang="th-TH" dirty="0"/>
              <a:t>ให้หาคนที่แนะนำตัวและทักทายมาแสดง เพื่อประกวด และสะสมคะแนน</a:t>
            </a:r>
          </a:p>
          <a:p>
            <a:r>
              <a:rPr lang="th-TH" dirty="0"/>
              <a:t>เกณฑ์การให้คะแนน บุคลิก ท่าทาง เสียงพูดชัด คำพูดและสำเนียง</a:t>
            </a:r>
          </a:p>
          <a:p>
            <a:r>
              <a:rPr lang="th-TH" dirty="0"/>
              <a:t>คะแนนพิเศษ กรณีพูดนอกเหนือจากที่สอน</a:t>
            </a:r>
          </a:p>
        </p:txBody>
      </p:sp>
    </p:spTree>
    <p:extLst>
      <p:ext uri="{BB962C8B-B14F-4D97-AF65-F5344CB8AC3E}">
        <p14:creationId xmlns:p14="http://schemas.microsoft.com/office/powerpoint/2010/main" val="209270743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6B3BADA-F1AF-480E-ACD4-FE2840CB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ใช้ทักษะในการ</a:t>
            </a:r>
            <a:r>
              <a:rPr lang="th-TH"/>
              <a:t>พูด ต้องเห็นภาพก่อน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1946B8E-4539-4D32-9E28-6F69177BA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จะไป ดูภาพยนตร์ที่ </a:t>
            </a:r>
            <a:r>
              <a:rPr lang="en-US" dirty="0"/>
              <a:t>Major Cineplex </a:t>
            </a:r>
            <a:r>
              <a:rPr lang="th-TH" dirty="0"/>
              <a:t>จะเดินทางไปอย่างไร</a:t>
            </a:r>
          </a:p>
          <a:p>
            <a:r>
              <a:rPr lang="en-US" dirty="0"/>
              <a:t>Can you tell me the way to Major Cineplex?</a:t>
            </a:r>
          </a:p>
          <a:p>
            <a:r>
              <a:rPr lang="en-US" dirty="0"/>
              <a:t>Is it possible to make a plan as soon as possible?</a:t>
            </a:r>
          </a:p>
          <a:p>
            <a:r>
              <a:rPr lang="en-US" dirty="0"/>
              <a:t>What do Thais </a:t>
            </a:r>
            <a:r>
              <a:rPr lang="en-US"/>
              <a:t>celebrate Songkran?</a:t>
            </a:r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7720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08F0B51-19FE-4205-B2D7-3D6CC588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Workshop1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E7D4B71-2A32-41CB-B3A3-F977DA6CD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Run your mind map and submit me through messenger </a:t>
            </a:r>
          </a:p>
          <a:p>
            <a:r>
              <a:rPr lang="en-US" dirty="0"/>
              <a:t>What would you like to do while you are a student in RUTS?</a:t>
            </a:r>
          </a:p>
          <a:p>
            <a:r>
              <a:rPr lang="en-US" dirty="0"/>
              <a:t>Who would you like to buy a present? If you buy what will you buy and why?</a:t>
            </a:r>
          </a:p>
          <a:p>
            <a:r>
              <a:rPr lang="en-US" dirty="0"/>
              <a:t>What holiday is the most important for you? Why?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0688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6B6C4D8-37C7-400F-9B0F-79EFF7976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8566B98-CEC7-455E-8819-6CE45B74D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your name and ID in your mind map</a:t>
            </a:r>
          </a:p>
          <a:p>
            <a:r>
              <a:rPr lang="en-US" dirty="0"/>
              <a:t>Add me your </a:t>
            </a:r>
            <a:r>
              <a:rPr lang="en-US" dirty="0" err="1"/>
              <a:t>facebook</a:t>
            </a:r>
            <a:r>
              <a:rPr lang="en-US" dirty="0"/>
              <a:t> </a:t>
            </a:r>
          </a:p>
          <a:p>
            <a:r>
              <a:rPr lang="en-US" dirty="0"/>
              <a:t>Ask your question if you have any further question about English</a:t>
            </a:r>
          </a:p>
        </p:txBody>
      </p:sp>
    </p:spTree>
    <p:extLst>
      <p:ext uri="{BB962C8B-B14F-4D97-AF65-F5344CB8AC3E}">
        <p14:creationId xmlns:p14="http://schemas.microsoft.com/office/powerpoint/2010/main" val="6675320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troduce yourself                                                                                                                                                                                 Ma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797556"/>
            <a:ext cx="7776692" cy="55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9745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DF09F8D-BDF3-43DB-8770-2330AB72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เมื่อต้องเจอกับฝรั่งถามเส้นทาง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8F695BF-04E3-4534-A3F1-5DCC4F7BE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อย่าลืมมองตา</a:t>
            </a:r>
          </a:p>
          <a:p>
            <a:r>
              <a:rPr lang="th-TH" dirty="0"/>
              <a:t>อย่าแตะต้องตัวเขาถ้าไม่รู้จัก</a:t>
            </a:r>
          </a:p>
          <a:p>
            <a:r>
              <a:rPr lang="th-TH" dirty="0"/>
              <a:t>ใช้มือใช้ท่าทางได้</a:t>
            </a:r>
          </a:p>
          <a:p>
            <a:r>
              <a:rPr lang="th-TH" dirty="0"/>
              <a:t>วาดรูปให้ดู</a:t>
            </a:r>
          </a:p>
          <a:p>
            <a:r>
              <a:rPr lang="th-TH" dirty="0"/>
              <a:t>รู้ศัพท์จำพวกทิศทาง</a:t>
            </a:r>
          </a:p>
          <a:p>
            <a:r>
              <a:rPr lang="th-TH" dirty="0"/>
              <a:t>ถ้าไม่รู้ทางอย่ามั่ว บอกไป </a:t>
            </a:r>
            <a:r>
              <a:rPr lang="en-US" dirty="0"/>
              <a:t>sorry, I don’t know.</a:t>
            </a:r>
            <a:endParaRPr lang="th-TH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1650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>
            <a:extLst>
              <a:ext uri="{FF2B5EF4-FFF2-40B4-BE49-F238E27FC236}">
                <a16:creationId xmlns:a16="http://schemas.microsoft.com/office/drawing/2014/main" id="{381D7DA5-F499-4399-B910-148A7D49B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2060848"/>
            <a:ext cx="6777317" cy="3508977"/>
          </a:xfrm>
        </p:spPr>
        <p:txBody>
          <a:bodyPr/>
          <a:lstStyle/>
          <a:p>
            <a:r>
              <a:rPr lang="th-TH" dirty="0"/>
              <a:t>บอกทางเมื่อได้ยินคำถามนี้</a:t>
            </a:r>
          </a:p>
          <a:p>
            <a:r>
              <a:rPr lang="en-US" dirty="0"/>
              <a:t>Where can I get to aquarium, please?</a:t>
            </a:r>
          </a:p>
          <a:p>
            <a:r>
              <a:rPr lang="en-US" dirty="0"/>
              <a:t>Can you tell me where aquarium is?</a:t>
            </a:r>
          </a:p>
          <a:p>
            <a:r>
              <a:rPr lang="en-US" dirty="0"/>
              <a:t>How do I get to aquarium? </a:t>
            </a:r>
          </a:p>
          <a:p>
            <a:r>
              <a:rPr lang="en-US" dirty="0"/>
              <a:t>Could you tell me how I get to the beach?</a:t>
            </a:r>
          </a:p>
          <a:p>
            <a:r>
              <a:rPr lang="en-US" dirty="0"/>
              <a:t>Do you know where the nearest beach is?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26CAAD-CD30-413D-BBAE-84524162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908720"/>
            <a:ext cx="7024744" cy="901904"/>
          </a:xfrm>
        </p:spPr>
        <p:txBody>
          <a:bodyPr>
            <a:normAutofit/>
          </a:bodyPr>
          <a:lstStyle/>
          <a:p>
            <a:r>
              <a:rPr lang="th-TH" dirty="0"/>
              <a:t>ฝึก </a:t>
            </a:r>
            <a:r>
              <a:rPr lang="en-US" dirty="0"/>
              <a:t>Giving Directions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4600274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024744" cy="901904"/>
          </a:xfrm>
        </p:spPr>
        <p:txBody>
          <a:bodyPr>
            <a:normAutofit/>
          </a:bodyPr>
          <a:lstStyle/>
          <a:p>
            <a:r>
              <a:rPr lang="th-TH" dirty="0"/>
              <a:t>บอกทาง </a:t>
            </a:r>
            <a:r>
              <a:rPr lang="en-US" dirty="0"/>
              <a:t>Giving Directions</a:t>
            </a:r>
            <a:endParaRPr lang="th-TH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237337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035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DB9D94B-BF3B-40AC-9E68-73B949B3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ทิศทาง</a:t>
            </a:r>
            <a:r>
              <a:rPr lang="th-TH" dirty="0" err="1"/>
              <a:t>อื่นๆ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83D9F2A-B74E-438E-ABF6-726A59F2F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Behind</a:t>
            </a:r>
          </a:p>
          <a:p>
            <a:r>
              <a:rPr lang="en-US" dirty="0"/>
              <a:t>In front of</a:t>
            </a:r>
          </a:p>
          <a:p>
            <a:r>
              <a:rPr lang="en-US" dirty="0"/>
              <a:t>Rear</a:t>
            </a:r>
          </a:p>
          <a:p>
            <a:r>
              <a:rPr lang="en-US" dirty="0"/>
              <a:t>Go up </a:t>
            </a:r>
          </a:p>
          <a:p>
            <a:r>
              <a:rPr lang="en-US" dirty="0"/>
              <a:t>Go down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13610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14C58A0-7234-4D30-9F49-657D6E0C0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836712"/>
            <a:ext cx="7024744" cy="1143000"/>
          </a:xfrm>
        </p:spPr>
        <p:txBody>
          <a:bodyPr/>
          <a:lstStyle/>
          <a:p>
            <a:r>
              <a:rPr lang="th-TH" dirty="0"/>
              <a:t>ฝึกบอกทางจากแผนที่</a:t>
            </a:r>
            <a:endParaRPr lang="en-GB" dirty="0"/>
          </a:p>
        </p:txBody>
      </p:sp>
      <p:pic>
        <p:nvPicPr>
          <p:cNvPr id="5" name="ตัวแทนเนื้อหา 4" descr="รูปภาพประกอบด้วย ภาพหน้าจอ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4A10F522-8781-4E1F-8843-1A59CEFE8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6005476" cy="3854131"/>
          </a:xfrm>
        </p:spPr>
      </p:pic>
    </p:spTree>
    <p:extLst>
      <p:ext uri="{BB962C8B-B14F-4D97-AF65-F5344CB8AC3E}">
        <p14:creationId xmlns:p14="http://schemas.microsoft.com/office/powerpoint/2010/main" val="194309622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862D468-AF4D-4C33-A58D-149B98E5B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เมื่อต้องนำฝรั่งเที่ยวเริ่มจาก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26DFDF8-6572-46DD-A3DC-EA9554BD6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…..</a:t>
            </a:r>
          </a:p>
          <a:p>
            <a:r>
              <a:rPr lang="en-US" dirty="0"/>
              <a:t>It is ….</a:t>
            </a:r>
          </a:p>
          <a:p>
            <a:r>
              <a:rPr lang="en-US" dirty="0"/>
              <a:t>There is ….</a:t>
            </a:r>
          </a:p>
          <a:p>
            <a:r>
              <a:rPr lang="en-US" dirty="0"/>
              <a:t>There are….</a:t>
            </a:r>
          </a:p>
          <a:p>
            <a:r>
              <a:rPr lang="en-US" dirty="0"/>
              <a:t>Many people come to …</a:t>
            </a:r>
            <a:r>
              <a:rPr lang="th-TH" dirty="0"/>
              <a:t>+คำกริยา</a:t>
            </a:r>
          </a:p>
          <a:p>
            <a:r>
              <a:rPr lang="th-TH" dirty="0"/>
              <a:t>ชวนให้ลองประสบการณ์ ชิม </a:t>
            </a:r>
            <a:r>
              <a:rPr lang="th-TH" dirty="0" err="1"/>
              <a:t>ช้</a:t>
            </a:r>
            <a:r>
              <a:rPr lang="th-TH" dirty="0"/>
              <a:t>อป แชะ ลองทำด้วยประโยค</a:t>
            </a:r>
          </a:p>
          <a:p>
            <a:r>
              <a:rPr lang="en-US" dirty="0"/>
              <a:t>You can try +</a:t>
            </a:r>
            <a:r>
              <a:rPr lang="th-TH" dirty="0"/>
              <a:t>กริยา</a:t>
            </a:r>
            <a:r>
              <a:rPr lang="en-US" dirty="0" err="1"/>
              <a:t>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960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Greetings and sing a song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Hello </a:t>
            </a:r>
            <a:r>
              <a:rPr lang="en-US" dirty="0" err="1"/>
              <a:t>Hello</a:t>
            </a:r>
            <a:r>
              <a:rPr lang="en-US" dirty="0"/>
              <a:t> </a:t>
            </a:r>
            <a:r>
              <a:rPr lang="en-US" dirty="0" err="1"/>
              <a:t>Hello</a:t>
            </a:r>
            <a:endParaRPr lang="en-US" dirty="0"/>
          </a:p>
          <a:p>
            <a:r>
              <a:rPr lang="en-US" dirty="0"/>
              <a:t>Hello. How do you do?</a:t>
            </a:r>
          </a:p>
          <a:p>
            <a:r>
              <a:rPr lang="en-US" dirty="0"/>
              <a:t>I’m glad to meet you.</a:t>
            </a:r>
          </a:p>
          <a:p>
            <a:r>
              <a:rPr lang="en-US" dirty="0"/>
              <a:t>And you and you and you?</a:t>
            </a:r>
          </a:p>
          <a:p>
            <a:r>
              <a:rPr lang="en-US" dirty="0"/>
              <a:t>La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r>
              <a:rPr lang="en-US" dirty="0"/>
              <a:t> </a:t>
            </a:r>
            <a:r>
              <a:rPr lang="en-US" dirty="0" err="1"/>
              <a:t>la</a:t>
            </a:r>
            <a:endParaRPr lang="en-US" dirty="0"/>
          </a:p>
          <a:p>
            <a:endParaRPr lang="en-US" dirty="0"/>
          </a:p>
          <a:p>
            <a:r>
              <a:rPr lang="en-US" dirty="0"/>
              <a:t>(Repeat it 3 times 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879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8ED387-F1DB-4538-8BD7-85C802516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can I get to Engineer faculty?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590AAEB-9F14-4BE5-ADC9-355847016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from here, go straight around 1 Kilometers, pass, the spirit house, President office until you will see </a:t>
            </a:r>
            <a:r>
              <a:rPr lang="en-US" dirty="0" err="1"/>
              <a:t>Srivijaya</a:t>
            </a:r>
            <a:r>
              <a:rPr lang="en-US" dirty="0"/>
              <a:t> statue circle. Go straight ahead pass College of hospitality building, pass the library, the building next to the library is Engineer faculty.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9860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E04522-E37B-4BA2-9ED8-9107B2DD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 there a long-tailed boat rental service here?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4E47F47-186C-4F4C-BCD0-414906014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/>
              <a:t>How much is the boat rental service at the tourist center?</a:t>
            </a:r>
          </a:p>
          <a:p>
            <a:pPr marL="68580" indent="0">
              <a:buNone/>
            </a:pPr>
            <a:r>
              <a:rPr lang="en-US" dirty="0"/>
              <a:t>How long does the tour take from here to </a:t>
            </a:r>
            <a:r>
              <a:rPr lang="en-US" dirty="0" err="1"/>
              <a:t>Boonkong</a:t>
            </a:r>
            <a:r>
              <a:rPr lang="en-US" dirty="0"/>
              <a:t> bay?</a:t>
            </a:r>
          </a:p>
          <a:p>
            <a:pPr marL="68580" indent="0">
              <a:buNone/>
            </a:pPr>
            <a:r>
              <a:rPr lang="en-US" dirty="0"/>
              <a:t>How can I use the kayak?</a:t>
            </a:r>
          </a:p>
          <a:p>
            <a:pPr marL="68580" indent="0">
              <a:buNone/>
            </a:pPr>
            <a:r>
              <a:rPr lang="en-US" dirty="0"/>
              <a:t>Where can I find the restaurant?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5766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20D2085-05CD-435D-9269-6D1E9DA9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</a:t>
            </a:r>
            <a:r>
              <a:rPr lang="th-TH" dirty="0"/>
              <a:t> ไปเที่ยวกันเถอะ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53D475-895E-4871-B101-E8F88E141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0106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44DB2D9-0C6C-4B83-8AD1-E38F8831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ฝึกวาดแผนที่ท่องเที่ยวใน สถานที่</a:t>
            </a:r>
            <a:r>
              <a:rPr lang="th-TH" dirty="0" err="1"/>
              <a:t>ต่างๆ</a:t>
            </a:r>
            <a:r>
              <a:rPr lang="th-TH" dirty="0"/>
              <a:t> เพื่อนำเที่ยว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27E09EA-C49C-42B9-A9B2-A1A08C5FD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จับกลุ่มตามคณะ </a:t>
            </a:r>
          </a:p>
          <a:p>
            <a:r>
              <a:rPr lang="th-TH" dirty="0"/>
              <a:t>วาดแผนที่ ในราชมงคล หรือสถานที่อื่นที่ท่านชอบ</a:t>
            </a:r>
          </a:p>
          <a:p>
            <a:r>
              <a:rPr lang="th-TH" dirty="0"/>
              <a:t>ฝึกบอกทาง</a:t>
            </a:r>
          </a:p>
          <a:p>
            <a:r>
              <a:rPr lang="th-TH" dirty="0"/>
              <a:t>ฝึกนำเที่ยวจากประโยคที่เรียนมา</a:t>
            </a:r>
          </a:p>
          <a:p>
            <a:r>
              <a:rPr lang="th-TH" dirty="0"/>
              <a:t>สามารถนำศัพท์</a:t>
            </a:r>
            <a:r>
              <a:rPr lang="th-TH" dirty="0" err="1"/>
              <a:t>อื่นๆ</a:t>
            </a:r>
            <a:r>
              <a:rPr lang="th-TH" dirty="0"/>
              <a:t>มาประกอบได้ </a:t>
            </a:r>
          </a:p>
          <a:p>
            <a:r>
              <a:rPr lang="th-TH" dirty="0"/>
              <a:t>เขียนบทบอกการนำเที่ยว</a:t>
            </a:r>
          </a:p>
          <a:p>
            <a:r>
              <a:rPr lang="th-TH" dirty="0"/>
              <a:t>นำเสนอแผนที่ประกอบการพูด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726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E849C5F-05CD-4CC0-AF6B-57670C607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case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A030AB8-54FB-4265-B282-8BFAC30F8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Survival English</a:t>
            </a:r>
          </a:p>
          <a:p>
            <a:r>
              <a:rPr lang="en-US" dirty="0"/>
              <a:t>Small talk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867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28" y="742919"/>
            <a:ext cx="7024744" cy="1143000"/>
          </a:xfrm>
        </p:spPr>
        <p:txBody>
          <a:bodyPr>
            <a:normAutofit/>
          </a:bodyPr>
          <a:lstStyle/>
          <a:p>
            <a:r>
              <a:rPr lang="en-US" b="1" dirty="0"/>
              <a:t>Effective communication</a:t>
            </a:r>
            <a:endParaRPr lang="th-TH" b="1" dirty="0"/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37C13515-C1BF-4A92-92CC-612ECED18323}"/>
              </a:ext>
            </a:extLst>
          </p:cNvPr>
          <p:cNvGrpSpPr/>
          <p:nvPr/>
        </p:nvGrpSpPr>
        <p:grpSpPr>
          <a:xfrm>
            <a:off x="1403648" y="2021792"/>
            <a:ext cx="6096000" cy="4064000"/>
            <a:chOff x="1403648" y="2021792"/>
            <a:chExt cx="6096000" cy="4064000"/>
          </a:xfrm>
        </p:grpSpPr>
        <p:graphicFrame>
          <p:nvGraphicFramePr>
            <p:cNvPr id="10" name="แผนภูมิ 9">
              <a:extLst>
                <a:ext uri="{FF2B5EF4-FFF2-40B4-BE49-F238E27FC236}">
                  <a16:creationId xmlns:a16="http://schemas.microsoft.com/office/drawing/2014/main" id="{A215892C-3E84-4DBA-83FC-BDA638DBDCE2}"/>
                </a:ext>
              </a:extLst>
            </p:cNvPr>
            <p:cNvGraphicFramePr/>
            <p:nvPr/>
          </p:nvGraphicFramePr>
          <p:xfrm>
            <a:off x="1403648" y="2021792"/>
            <a:ext cx="6096000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68ED15F2-FF0B-43E9-A6DF-E4D68A90A05D}"/>
                </a:ext>
              </a:extLst>
            </p:cNvPr>
            <p:cNvSpPr txBox="1"/>
            <p:nvPr/>
          </p:nvSpPr>
          <p:spPr>
            <a:xfrm>
              <a:off x="4437230" y="2738200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7%</a:t>
              </a:r>
            </a:p>
          </p:txBody>
        </p:sp>
        <p:cxnSp>
          <p:nvCxnSpPr>
            <p:cNvPr id="13" name="ตัวเชื่อมต่อ: หักมุม 12">
              <a:extLst>
                <a:ext uri="{FF2B5EF4-FFF2-40B4-BE49-F238E27FC236}">
                  <a16:creationId xmlns:a16="http://schemas.microsoft.com/office/drawing/2014/main" id="{9C7F0A8F-C026-4DAC-9887-E9433444A18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73452" y="1994365"/>
              <a:ext cx="461665" cy="2064568"/>
            </a:xfrm>
            <a:prstGeom prst="bentConnector4">
              <a:avLst>
                <a:gd name="adj1" fmla="val -49516"/>
                <a:gd name="adj2" fmla="val 58719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152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49363DE-E7A4-4B43-ABEF-3340ECD1C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Believe it or not ! People judge you since at first sight 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9BF6628-F3A7-42E3-BAE1-D0AD98A83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That’s why body language helps you a lot. Start by smiling</a:t>
            </a:r>
          </a:p>
          <a:p>
            <a:r>
              <a:rPr lang="en-US" dirty="0"/>
              <a:t>Body language can be your personality, the way you post yourself, how you walk, gesture, show eye-contact, facial expression, and dress and grooming.</a:t>
            </a:r>
          </a:p>
          <a:p>
            <a:r>
              <a:rPr lang="en-US" dirty="0"/>
              <a:t>Manner and space are also useful for positive communication.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103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E2EC408-1CDB-4FFF-9749-06CED8DB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774172"/>
            <a:ext cx="7024744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ตัวแทนเนื้อหา 4" descr="รูปภาพประกอบด้วย บุคคล, ผู้หญิง, ในอาคาร, โต๊ะ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D0863EE7-C282-49F3-843B-E2C1787DF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7584" y="778823"/>
            <a:ext cx="4001445" cy="2664296"/>
          </a:xfrm>
        </p:spPr>
      </p:pic>
      <p:pic>
        <p:nvPicPr>
          <p:cNvPr id="7" name="รูปภาพ 6" descr="รูปภาพประกอบด้วย บุคคล, กลางแจ้ง, พื้น, ยืน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94E165F1-05CE-4671-8B96-B9676D070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7584" y="3501008"/>
            <a:ext cx="3996446" cy="2664297"/>
          </a:xfrm>
          <a:prstGeom prst="rect">
            <a:avLst/>
          </a:prstGeom>
        </p:spPr>
      </p:pic>
      <p:pic>
        <p:nvPicPr>
          <p:cNvPr id="9" name="ตัวแทนเนื้อหา 4" descr="รูปภาพประกอบด้วย ชุดเสื้อผ้า, บุคคล, เสื้อผ้า, ผู้ชาย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692EACBD-F73C-4E60-925E-FC94D8C09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54285" y="2924944"/>
            <a:ext cx="382217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68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E4EA602-A5D2-4402-AFBF-7D0217622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ตัวแทนเนื้อหา 11" descr="รูปภาพประกอบด้วย ผู้ชาย, บุคคล, ทำท่าทาง, ยิ้ม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41049465-4A6D-4A4E-A0D3-510FE4422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2988" y="2385041"/>
            <a:ext cx="6777037" cy="3386493"/>
          </a:xfr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B022375D-D021-4845-BEAE-C561FC2EFFA5}"/>
              </a:ext>
            </a:extLst>
          </p:cNvPr>
          <p:cNvSpPr txBox="1"/>
          <p:nvPr/>
        </p:nvSpPr>
        <p:spPr>
          <a:xfrm>
            <a:off x="1042988" y="5771534"/>
            <a:ext cx="6777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>
                <a:hlinkClick r:id="rId3" tooltip="http://theconversation.com/happily-disgusted-it-could-show-all-over-your-face-24986"/>
              </a:rPr>
              <a:t>รูปถ่ายนี้</a:t>
            </a:r>
            <a:r>
              <a:rPr lang="en-GB" sz="900" dirty="0"/>
              <a:t> </a:t>
            </a:r>
            <a:r>
              <a:rPr lang="en-GB" sz="900" dirty="0" err="1"/>
              <a:t>โดย</a:t>
            </a:r>
            <a:r>
              <a:rPr lang="en-GB" sz="900" dirty="0"/>
              <a:t> </a:t>
            </a:r>
            <a:r>
              <a:rPr lang="en-GB" sz="900" dirty="0" err="1"/>
              <a:t>ไม่ทราบผู้เขียน</a:t>
            </a:r>
            <a:r>
              <a:rPr lang="en-GB" sz="900" dirty="0"/>
              <a:t> </a:t>
            </a:r>
            <a:r>
              <a:rPr lang="en-GB" sz="900" dirty="0" err="1"/>
              <a:t>ลิขสิทธิ์ของ</a:t>
            </a:r>
            <a:r>
              <a:rPr lang="en-GB" sz="900" dirty="0"/>
              <a:t> </a:t>
            </a:r>
            <a:r>
              <a:rPr lang="en-GB" sz="900" dirty="0">
                <a:hlinkClick r:id="rId4" tooltip="https://creativecommons.org/licenses/by-nd/3.0/"/>
              </a:rPr>
              <a:t>CC BY-ND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896149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F17B6B3-453B-4CEC-AD2A-B1E9C003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</a:t>
            </a:r>
            <a:endParaRPr lang="en-GB" dirty="0"/>
          </a:p>
        </p:txBody>
      </p:sp>
      <p:pic>
        <p:nvPicPr>
          <p:cNvPr id="1026" name="Picture 2" descr="Image result for tone of voice body language">
            <a:extLst>
              <a:ext uri="{FF2B5EF4-FFF2-40B4-BE49-F238E27FC236}">
                <a16:creationId xmlns:a16="http://schemas.microsoft.com/office/drawing/2014/main" id="{434C8A30-08A7-44E5-B46B-8357EB31E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0" y="2322820"/>
            <a:ext cx="269176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one of voice body language">
            <a:extLst>
              <a:ext uri="{FF2B5EF4-FFF2-40B4-BE49-F238E27FC236}">
                <a16:creationId xmlns:a16="http://schemas.microsoft.com/office/drawing/2014/main" id="{64C76B76-F8FE-4F28-93FB-82961B30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5494"/>
            <a:ext cx="4185740" cy="241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one of voice body language">
            <a:extLst>
              <a:ext uri="{FF2B5EF4-FFF2-40B4-BE49-F238E27FC236}">
                <a16:creationId xmlns:a16="http://schemas.microsoft.com/office/drawing/2014/main" id="{C729E0A0-C351-4454-B6FF-5315EFFD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33" y="2763607"/>
            <a:ext cx="3371374" cy="188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one of voice body language">
            <a:extLst>
              <a:ext uri="{FF2B5EF4-FFF2-40B4-BE49-F238E27FC236}">
                <a16:creationId xmlns:a16="http://schemas.microsoft.com/office/drawing/2014/main" id="{6647958C-2B59-4EFF-BE09-96EE2C711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5" y="4562308"/>
            <a:ext cx="5837721" cy="176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886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B3C0D04-A660-4542-8542-90126BCF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of voice </a:t>
            </a:r>
            <a:r>
              <a:rPr lang="th-TH" dirty="0"/>
              <a:t>โทนเสียงที่ใช้</a:t>
            </a:r>
            <a:endParaRPr lang="en-GB" dirty="0"/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A6DAFA22-C179-403B-B4FD-9CC3DAF3A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Speech volume</a:t>
            </a:r>
            <a:r>
              <a:rPr lang="th-TH" dirty="0"/>
              <a:t> เสียงดัง/ค่อย</a:t>
            </a:r>
            <a:endParaRPr lang="en-US" dirty="0"/>
          </a:p>
          <a:p>
            <a:r>
              <a:rPr lang="en-US" dirty="0"/>
              <a:t>Voice tone</a:t>
            </a:r>
            <a:r>
              <a:rPr lang="th-TH" dirty="0"/>
              <a:t> เสียงสูงหรือต่ำ</a:t>
            </a:r>
            <a:endParaRPr lang="en-US" dirty="0"/>
          </a:p>
          <a:p>
            <a:r>
              <a:rPr lang="en-US" dirty="0"/>
              <a:t>Speech speed</a:t>
            </a:r>
            <a:r>
              <a:rPr lang="th-TH" dirty="0"/>
              <a:t> จังหวะการพูดเร็วหรือช้า บ่งบอกถึง</a:t>
            </a:r>
            <a:endParaRPr lang="en-US" dirty="0"/>
          </a:p>
          <a:p>
            <a:pPr marL="68580" indent="0">
              <a:buNone/>
            </a:pPr>
            <a:r>
              <a:rPr lang="en-US" dirty="0"/>
              <a:t>	- Show your confident</a:t>
            </a:r>
            <a:r>
              <a:rPr lang="th-TH" dirty="0"/>
              <a:t> ความมั่นใจ</a:t>
            </a:r>
            <a:endParaRPr lang="en-US" dirty="0"/>
          </a:p>
          <a:p>
            <a:pPr marL="68580" indent="0">
              <a:buNone/>
            </a:pPr>
            <a:r>
              <a:rPr lang="en-US" dirty="0"/>
              <a:t>	- Feel positive or negative</a:t>
            </a:r>
            <a:r>
              <a:rPr lang="th-TH" dirty="0"/>
              <a:t> มองโลกแง่ลบ/บวก</a:t>
            </a:r>
            <a:endParaRPr lang="en-US" dirty="0"/>
          </a:p>
          <a:p>
            <a:pPr marL="68580" indent="0">
              <a:buNone/>
            </a:pPr>
            <a:r>
              <a:rPr lang="en-US" dirty="0"/>
              <a:t>	- Strong or nervous</a:t>
            </a:r>
            <a:r>
              <a:rPr lang="th-TH" dirty="0"/>
              <a:t> เข้มแข็ง/หวาดกลัว</a:t>
            </a:r>
            <a:endParaRPr lang="en-US" dirty="0"/>
          </a:p>
          <a:p>
            <a:pPr marL="68580" indent="0">
              <a:buNone/>
            </a:pPr>
            <a:r>
              <a:rPr lang="en-US" dirty="0"/>
              <a:t>	- Feel intimate or formal</a:t>
            </a:r>
            <a:r>
              <a:rPr lang="th-TH" dirty="0"/>
              <a:t> กันเอง/ทางการ</a:t>
            </a:r>
            <a:endParaRPr lang="en-US" dirty="0"/>
          </a:p>
          <a:p>
            <a:pPr marL="68580" indent="0">
              <a:buNone/>
            </a:pPr>
            <a:r>
              <a:rPr lang="en-US" dirty="0"/>
              <a:t>	- Show capable</a:t>
            </a:r>
            <a:r>
              <a:rPr lang="th-TH" dirty="0"/>
              <a:t> บอกถึงความสามารถที่มีในตัว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25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4D9EA6E-3AF2-46EB-91BC-6B7325D3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English Communication </a:t>
            </a:r>
            <a:br>
              <a:rPr lang="en-US" dirty="0"/>
            </a:br>
            <a:r>
              <a:rPr lang="en-US" dirty="0"/>
              <a:t>Technique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6258AC6-A5A2-47DF-8601-67DC9E43C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Communication in effective way</a:t>
            </a:r>
          </a:p>
          <a:p>
            <a:r>
              <a:rPr lang="en-US" dirty="0"/>
              <a:t>How to practice English skills for real-life situation </a:t>
            </a:r>
          </a:p>
          <a:p>
            <a:r>
              <a:rPr lang="en-US" dirty="0"/>
              <a:t>What skills should be needed ?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Listening ---- short note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Speaking ---- inform/describe/ presentation</a:t>
            </a:r>
          </a:p>
          <a:p>
            <a:pPr lvl="1"/>
            <a:r>
              <a:rPr lang="en-US" dirty="0"/>
              <a:t>Reading ----- collect information</a:t>
            </a:r>
          </a:p>
          <a:p>
            <a:pPr lvl="1"/>
            <a:r>
              <a:rPr lang="en-US" dirty="0"/>
              <a:t>Writing ------- organize idea and well form written</a:t>
            </a:r>
          </a:p>
          <a:p>
            <a:pPr lvl="1"/>
            <a:r>
              <a:rPr lang="en-US" dirty="0"/>
              <a:t>Soft skills ------ Social norm and culture</a:t>
            </a:r>
          </a:p>
        </p:txBody>
      </p:sp>
    </p:spTree>
    <p:extLst>
      <p:ext uri="{BB962C8B-B14F-4D97-AF65-F5344CB8AC3E}">
        <p14:creationId xmlns:p14="http://schemas.microsoft.com/office/powerpoint/2010/main" val="705115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7DBC5F6-BC3D-46E0-8910-1D56E909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2" y="764704"/>
            <a:ext cx="7024744" cy="1143000"/>
          </a:xfrm>
        </p:spPr>
        <p:txBody>
          <a:bodyPr/>
          <a:lstStyle/>
          <a:p>
            <a:r>
              <a:rPr lang="en-US" dirty="0"/>
              <a:t>7% of Words 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2D9D6B7-A29C-474F-9B50-54BCFB247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Saying word without intonation or tone of voice seems boring, insincere, and lack of interesting so you need to learn the words or useful phrase for communication. </a:t>
            </a:r>
          </a:p>
          <a:p>
            <a:r>
              <a:rPr lang="en-US" dirty="0"/>
              <a:t>Words with loud volume and short speech may be judged you are aggressive person</a:t>
            </a:r>
          </a:p>
          <a:p>
            <a:r>
              <a:rPr lang="en-US" dirty="0"/>
              <a:t>Words with gentle sound and smile can show caring.</a:t>
            </a:r>
          </a:p>
          <a:p>
            <a:r>
              <a:rPr lang="en-US" dirty="0"/>
              <a:t>If you can use the varieties of your words, you can get attention from others.</a:t>
            </a:r>
          </a:p>
          <a:p>
            <a:pPr marL="6858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0917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Manner on greetings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2994153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Shake hand</a:t>
            </a:r>
            <a:endParaRPr lang="th-TH" dirty="0"/>
          </a:p>
        </p:txBody>
      </p:sp>
      <p:pic>
        <p:nvPicPr>
          <p:cNvPr id="7172" name="Picture 4" descr="ผลการค้นหารูปภาพสำหรับ shake han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96" y="2679501"/>
            <a:ext cx="398145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7707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0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711861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/>
              <a:t>Speaking abilities  </a:t>
            </a:r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9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20190"/>
            <a:ext cx="3570887" cy="2376263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29000"/>
              </a:schemeClr>
            </a:glow>
            <a:outerShdw blurRad="152400" dist="35921" dir="2700000" algn="ctr" rotWithShape="0">
              <a:schemeClr val="bg2">
                <a:alpha val="3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4C79410-7E00-4600-A977-EFADA54DF5AE}"/>
              </a:ext>
            </a:extLst>
          </p:cNvPr>
          <p:cNvSpPr txBox="1"/>
          <p:nvPr/>
        </p:nvSpPr>
        <p:spPr>
          <a:xfrm>
            <a:off x="4876745" y="2636912"/>
            <a:ext cx="1050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ABC</a:t>
            </a:r>
            <a:endParaRPr lang="en-GB" sz="3200" dirty="0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258BF60-F988-436D-8DEE-9E0CC9051E13}"/>
              </a:ext>
            </a:extLst>
          </p:cNvPr>
          <p:cNvSpPr txBox="1"/>
          <p:nvPr/>
        </p:nvSpPr>
        <p:spPr>
          <a:xfrm>
            <a:off x="2987824" y="244179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Yo</a:t>
            </a:r>
            <a:endParaRPr lang="en-GB" sz="3600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0A81D7-C4A4-47E6-BE64-5C71BB582986}"/>
              </a:ext>
            </a:extLst>
          </p:cNvPr>
          <p:cNvSpPr txBox="1"/>
          <p:nvPr/>
        </p:nvSpPr>
        <p:spPr>
          <a:xfrm>
            <a:off x="1907704" y="1842003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/>
              <a:t>ฝึกความสามารถในการพูดแบบเริ่มต้นออกเสียงกัน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4687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F44BA54-811A-4772-A3EE-9E77E6AF2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คุณออกเสียงคำเหล่านี้ว่าอย่างไรบ้าง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7A9BD7A-DB40-4750-A362-111929B78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		Peter		Aquatic</a:t>
            </a:r>
          </a:p>
          <a:p>
            <a:r>
              <a:rPr lang="en-US" dirty="0"/>
              <a:t>Fat		Jumbo	Biological</a:t>
            </a:r>
          </a:p>
          <a:p>
            <a:r>
              <a:rPr lang="en-US" dirty="0"/>
              <a:t>Gorge	Jennie	Intonation</a:t>
            </a:r>
          </a:p>
          <a:p>
            <a:r>
              <a:rPr lang="en-US" dirty="0"/>
              <a:t>Tree	Coco		Substantial</a:t>
            </a:r>
          </a:p>
          <a:p>
            <a:r>
              <a:rPr lang="en-US" dirty="0"/>
              <a:t>Time	Table		Essential</a:t>
            </a:r>
          </a:p>
          <a:p>
            <a:r>
              <a:rPr lang="en-US" dirty="0"/>
              <a:t>Airport	Slogan	Dynamic</a:t>
            </a:r>
          </a:p>
          <a:p>
            <a:pPr marL="68580" indent="0">
              <a:buNone/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3567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272926" cy="1143000"/>
          </a:xfrm>
        </p:spPr>
        <p:txBody>
          <a:bodyPr>
            <a:normAutofit/>
          </a:bodyPr>
          <a:lstStyle/>
          <a:p>
            <a:r>
              <a:rPr lang="th-TH" dirty="0"/>
              <a:t>เริ่มจาก การ ฟัง-พูด ในระดับคำ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56900" cy="3508977"/>
          </a:xfrm>
        </p:spPr>
        <p:txBody>
          <a:bodyPr>
            <a:normAutofit lnSpcReduction="10000"/>
          </a:bodyPr>
          <a:lstStyle/>
          <a:p>
            <a:r>
              <a:rPr lang="th-TH" sz="3600" dirty="0"/>
              <a:t>ระดับคำ </a:t>
            </a:r>
            <a:r>
              <a:rPr lang="en-US" sz="3600" dirty="0"/>
              <a:t> </a:t>
            </a:r>
            <a:r>
              <a:rPr lang="th-TH" sz="3600" dirty="0"/>
              <a:t>ใช้การ เน้นเสียงในระดับพื้นฐาน</a:t>
            </a:r>
            <a:r>
              <a:rPr lang="en-US" sz="3600" dirty="0"/>
              <a:t>  (stress)</a:t>
            </a:r>
          </a:p>
          <a:p>
            <a:r>
              <a:rPr lang="th-TH" sz="3600" dirty="0"/>
              <a:t>คำ 1 พยางค์ ออกเสียง พยัญชนะ สระ ตัวสะกด ให้ชัด</a:t>
            </a:r>
          </a:p>
          <a:p>
            <a:r>
              <a:rPr lang="th-TH" sz="3600" dirty="0"/>
              <a:t>คำ 2 พยางค์</a:t>
            </a:r>
            <a:r>
              <a:rPr lang="en-US" sz="3600" dirty="0"/>
              <a:t> </a:t>
            </a:r>
            <a:r>
              <a:rPr lang="th-TH" sz="3600" dirty="0"/>
              <a:t>ที่เป็นคำนาม การเน้นเสียง </a:t>
            </a:r>
            <a:r>
              <a:rPr lang="en-US" sz="3600" dirty="0"/>
              <a:t>stress </a:t>
            </a:r>
            <a:r>
              <a:rPr lang="th-TH" sz="3600" dirty="0"/>
              <a:t>มักเน้นที่พยางค์แรก </a:t>
            </a:r>
            <a:r>
              <a:rPr lang="en-US" sz="3600" dirty="0"/>
              <a:t>90%</a:t>
            </a:r>
          </a:p>
          <a:p>
            <a:r>
              <a:rPr lang="th-TH" sz="3600" dirty="0"/>
              <a:t>คำ 3 พยางค์ขึ้นไป </a:t>
            </a:r>
            <a:r>
              <a:rPr lang="en-US" sz="3600" dirty="0"/>
              <a:t>stress </a:t>
            </a:r>
            <a:r>
              <a:rPr lang="th-TH" sz="3600" dirty="0"/>
              <a:t>จะลงเสียงหนักที่คำหน้า </a:t>
            </a:r>
            <a:r>
              <a:rPr lang="en-US" sz="3600" dirty="0"/>
              <a:t>suffix</a:t>
            </a:r>
            <a:r>
              <a:rPr lang="th-TH" sz="3600" dirty="0"/>
              <a:t> เหล่านี้ </a:t>
            </a:r>
            <a:r>
              <a:rPr lang="en-US" sz="3600" dirty="0"/>
              <a:t>–</a:t>
            </a:r>
            <a:r>
              <a:rPr lang="en-US" sz="3600" dirty="0" err="1"/>
              <a:t>ic</a:t>
            </a:r>
            <a:r>
              <a:rPr lang="en-US" sz="3600" dirty="0"/>
              <a:t>, </a:t>
            </a:r>
            <a:r>
              <a:rPr lang="en-US" sz="3600" dirty="0" err="1"/>
              <a:t>ical</a:t>
            </a:r>
            <a:r>
              <a:rPr lang="en-US" sz="3600" dirty="0"/>
              <a:t>,-</a:t>
            </a:r>
            <a:r>
              <a:rPr lang="en-US" sz="3600" dirty="0" err="1"/>
              <a:t>ial</a:t>
            </a:r>
            <a:r>
              <a:rPr lang="en-US" sz="3600" dirty="0"/>
              <a:t>, -ion, </a:t>
            </a:r>
            <a:endParaRPr lang="th-TH" sz="3600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7037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DAFA0D0-D31C-46A5-9D67-A22DDAAF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ออกเสียงตามหลักการ </a:t>
            </a:r>
            <a:r>
              <a:rPr lang="en-US" dirty="0"/>
              <a:t>stress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9F6B878-1C55-4D85-B778-18C44D3B4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Goggle			methodology</a:t>
            </a:r>
          </a:p>
          <a:p>
            <a:r>
              <a:rPr lang="en-US" dirty="0"/>
              <a:t>Oatmeal cookies	special</a:t>
            </a:r>
          </a:p>
          <a:p>
            <a:r>
              <a:rPr lang="en-US" dirty="0"/>
              <a:t>Carrot			physiological</a:t>
            </a:r>
          </a:p>
          <a:p>
            <a:r>
              <a:rPr lang="en-US" dirty="0"/>
              <a:t>Honey			lunatic</a:t>
            </a:r>
          </a:p>
          <a:p>
            <a:r>
              <a:rPr lang="en-US" dirty="0"/>
              <a:t>Fashion			substantial</a:t>
            </a:r>
          </a:p>
          <a:p>
            <a:r>
              <a:rPr lang="en-US" dirty="0"/>
              <a:t>Logistics			mathematics</a:t>
            </a:r>
          </a:p>
          <a:p>
            <a:r>
              <a:rPr lang="en-US" dirty="0"/>
              <a:t>Democratic		psychology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855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การฝึกออกเสียงระดับประโยค ใช้ </a:t>
            </a:r>
            <a:r>
              <a:rPr lang="en-US" dirty="0"/>
              <a:t>intonation 	</a:t>
            </a:r>
            <a:r>
              <a:rPr lang="th-TH" dirty="0"/>
              <a:t>เป็นการฝึกใช้โทนเสียงขึ้นลงของประโยค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b="1" dirty="0"/>
              <a:t>เสียงในภาษาอังกฤษที่เป็นประโยค จะมีการโยกเสียงสูง ต่ำบ้าง ขึ้นอยู่กับเจ้าของภาษาว่าจะ เน้นและใช้โทนเสียง สูง หรือ ต่ำได้หรือไม่</a:t>
            </a:r>
          </a:p>
          <a:p>
            <a:r>
              <a:rPr lang="th-TH" sz="3600" b="1" dirty="0"/>
              <a:t>ใช้โทนเสียงให้เหมือนคลื่นน้ำ ขึ้นลง และต้องอาศัยการ </a:t>
            </a:r>
            <a:r>
              <a:rPr lang="en-US" sz="3600" b="1" dirty="0"/>
              <a:t>stress </a:t>
            </a:r>
            <a:r>
              <a:rPr lang="th-TH" sz="3600" b="1" dirty="0"/>
              <a:t>หนักเบาพร้อมไปกับการออกเสียง</a:t>
            </a:r>
          </a:p>
        </p:txBody>
      </p:sp>
    </p:spTree>
    <p:extLst>
      <p:ext uri="{BB962C8B-B14F-4D97-AF65-F5344CB8AC3E}">
        <p14:creationId xmlns:p14="http://schemas.microsoft.com/office/powerpoint/2010/main" val="321411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D2010F8-325A-48AA-A7C6-89227006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read aloud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5404ADA-B986-408F-AB17-08D6D6485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/>
              <a:t>Mr. </a:t>
            </a:r>
            <a:r>
              <a:rPr lang="en-US" dirty="0" err="1"/>
              <a:t>Takoyaki</a:t>
            </a:r>
            <a:r>
              <a:rPr lang="en-US" dirty="0"/>
              <a:t> will arrive </a:t>
            </a:r>
            <a:r>
              <a:rPr lang="en-US" dirty="0" err="1"/>
              <a:t>Kasetsart</a:t>
            </a:r>
            <a:r>
              <a:rPr lang="en-US" dirty="0"/>
              <a:t> University at 12 o’clock.</a:t>
            </a:r>
            <a:endParaRPr lang="th-TH" dirty="0"/>
          </a:p>
          <a:p>
            <a:pPr marL="68580" indent="0">
              <a:buNone/>
            </a:pPr>
            <a:endParaRPr lang="th-TH" dirty="0"/>
          </a:p>
          <a:p>
            <a:pPr marL="68580" indent="0">
              <a:buNone/>
            </a:pPr>
            <a:r>
              <a:rPr lang="en-US" dirty="0"/>
              <a:t>The </a:t>
            </a:r>
            <a:r>
              <a:rPr lang="en-US" dirty="0">
                <a:solidFill>
                  <a:schemeClr val="tx1"/>
                </a:solidFill>
              </a:rPr>
              <a:t>bacteria</a:t>
            </a:r>
            <a:r>
              <a:rPr lang="en-US" dirty="0"/>
              <a:t> kills </a:t>
            </a:r>
            <a:r>
              <a:rPr lang="en-US" dirty="0">
                <a:solidFill>
                  <a:srgbClr val="FF0000"/>
                </a:solidFill>
              </a:rPr>
              <a:t>1000</a:t>
            </a:r>
            <a:r>
              <a:rPr lang="en-US" dirty="0"/>
              <a:t> people in the North of Thailand.</a:t>
            </a:r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r>
              <a:rPr lang="en-US" dirty="0"/>
              <a:t>I realize that this is very short notice, but this is very important job for me.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917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A646F32-5A7B-411C-9CEA-4C13EFA24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2" y="836712"/>
            <a:ext cx="7024744" cy="1143000"/>
          </a:xfrm>
        </p:spPr>
        <p:txBody>
          <a:bodyPr/>
          <a:lstStyle/>
          <a:p>
            <a:r>
              <a:rPr lang="th-TH" dirty="0"/>
              <a:t> การแบ่ง </a:t>
            </a:r>
            <a:r>
              <a:rPr lang="en-US" dirty="0"/>
              <a:t>intonation </a:t>
            </a:r>
            <a:r>
              <a:rPr lang="th-TH" dirty="0"/>
              <a:t>ในประโยคบอกเล่า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07E9771-CD8D-4BD0-9249-3DB8ABE29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2132856"/>
            <a:ext cx="7200916" cy="3508977"/>
          </a:xfrm>
        </p:spPr>
        <p:txBody>
          <a:bodyPr>
            <a:noAutofit/>
          </a:bodyPr>
          <a:lstStyle/>
          <a:p>
            <a:r>
              <a:rPr lang="th-TH" sz="3600" dirty="0"/>
              <a:t>ออกเสียงแต่ละคำ และอาศัย </a:t>
            </a:r>
            <a:r>
              <a:rPr lang="en-US" sz="3600" dirty="0"/>
              <a:t>stress</a:t>
            </a:r>
            <a:endParaRPr lang="th-TH" sz="3600" dirty="0"/>
          </a:p>
          <a:p>
            <a:r>
              <a:rPr lang="th-TH" sz="3600" dirty="0" err="1"/>
              <a:t>การทำ</a:t>
            </a:r>
            <a:r>
              <a:rPr lang="th-TH" sz="3600" dirty="0"/>
              <a:t>ให้เสียงเป็นจังหวะคลื่นน้ำ ใช้วิธีลากเสียงให้ดังขึ้นและยาวขึ้นใน</a:t>
            </a:r>
            <a:r>
              <a:rPr lang="en-US" sz="3600" dirty="0"/>
              <a:t> “</a:t>
            </a:r>
            <a:r>
              <a:rPr lang="th-TH" sz="3600" b="1" dirty="0">
                <a:highlight>
                  <a:srgbClr val="00FF00"/>
                </a:highlight>
              </a:rPr>
              <a:t>คำใหญ่</a:t>
            </a:r>
            <a:r>
              <a:rPr lang="en-US" sz="3600" b="1" dirty="0">
                <a:highlight>
                  <a:srgbClr val="00FF00"/>
                </a:highlight>
              </a:rPr>
              <a:t>”</a:t>
            </a:r>
            <a:endParaRPr lang="th-TH" sz="3600" b="1" dirty="0">
              <a:highlight>
                <a:srgbClr val="00FF00"/>
              </a:highlight>
            </a:endParaRPr>
          </a:p>
          <a:p>
            <a:pPr lvl="1"/>
            <a:r>
              <a:rPr lang="th-TH" sz="3600" dirty="0"/>
              <a:t>คำใหญ่ หมายถึง ชนิดของคำที่เป็น </a:t>
            </a:r>
            <a:r>
              <a:rPr lang="en-US" sz="3600" dirty="0"/>
              <a:t>Noun, Main verb, adj, Transitional marker, number</a:t>
            </a:r>
          </a:p>
        </p:txBody>
      </p:sp>
    </p:spTree>
    <p:extLst>
      <p:ext uri="{BB962C8B-B14F-4D97-AF65-F5344CB8AC3E}">
        <p14:creationId xmlns:p14="http://schemas.microsoft.com/office/powerpoint/2010/main" val="914322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Intonation </a:t>
            </a:r>
            <a:r>
              <a:rPr lang="th-TH" dirty="0"/>
              <a:t>ในประโยคบอกเล่า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th-TH" dirty="0"/>
              <a:t>ฝึกพูด ประโยคนี้ด้วยการอ่านออกเสียง</a:t>
            </a:r>
            <a:endParaRPr lang="en-US" dirty="0"/>
          </a:p>
          <a:p>
            <a:pPr marL="68580" indent="0">
              <a:buNone/>
            </a:pPr>
            <a:r>
              <a:rPr lang="en-US" dirty="0"/>
              <a:t>Mr. </a:t>
            </a:r>
            <a:r>
              <a:rPr lang="en-US" dirty="0" err="1">
                <a:highlight>
                  <a:srgbClr val="00FF00"/>
                </a:highlight>
              </a:rPr>
              <a:t>Takoyaki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will arrive </a:t>
            </a:r>
            <a:r>
              <a:rPr lang="en-US" dirty="0">
                <a:highlight>
                  <a:srgbClr val="00FF00"/>
                </a:highlight>
              </a:rPr>
              <a:t>RUTS TRANG CAMPUS </a:t>
            </a:r>
            <a:r>
              <a:rPr lang="en-US" dirty="0"/>
              <a:t>at </a:t>
            </a:r>
            <a:r>
              <a:rPr lang="en-US" dirty="0">
                <a:highlight>
                  <a:srgbClr val="00FFFF"/>
                </a:highlight>
              </a:rPr>
              <a:t>12 o’clock.</a:t>
            </a:r>
            <a:endParaRPr lang="th-TH" dirty="0">
              <a:highlight>
                <a:srgbClr val="00FFFF"/>
              </a:highlight>
            </a:endParaRPr>
          </a:p>
          <a:p>
            <a:pPr marL="68580" indent="0">
              <a:buNone/>
            </a:pPr>
            <a:endParaRPr lang="th-TH" dirty="0"/>
          </a:p>
          <a:p>
            <a:pPr marL="68580" indent="0">
              <a:buNone/>
            </a:pPr>
            <a:r>
              <a:rPr lang="en-US" dirty="0"/>
              <a:t>The </a:t>
            </a:r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</a:rPr>
              <a:t>bacteria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kills </a:t>
            </a:r>
            <a:r>
              <a:rPr lang="en-US" dirty="0">
                <a:solidFill>
                  <a:srgbClr val="FF0000"/>
                </a:solidFill>
                <a:highlight>
                  <a:srgbClr val="00FF00"/>
                </a:highlight>
              </a:rPr>
              <a:t>1000</a:t>
            </a:r>
            <a:r>
              <a:rPr lang="en-US" dirty="0">
                <a:highlight>
                  <a:srgbClr val="00FF00"/>
                </a:highlight>
              </a:rPr>
              <a:t> people</a:t>
            </a:r>
            <a:r>
              <a:rPr lang="en-US" dirty="0"/>
              <a:t> in the </a:t>
            </a:r>
            <a:r>
              <a:rPr lang="en-US" dirty="0">
                <a:highlight>
                  <a:srgbClr val="00FF00"/>
                </a:highlight>
              </a:rPr>
              <a:t>North of Thailand.</a:t>
            </a:r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r>
              <a:rPr lang="en-US" dirty="0"/>
              <a:t>I </a:t>
            </a:r>
            <a:r>
              <a:rPr lang="en-US" dirty="0">
                <a:highlight>
                  <a:srgbClr val="FFFF00"/>
                </a:highlight>
              </a:rPr>
              <a:t>realize</a:t>
            </a:r>
            <a:r>
              <a:rPr lang="en-US" dirty="0"/>
              <a:t> that </a:t>
            </a:r>
            <a:r>
              <a:rPr lang="en-US" dirty="0">
                <a:highlight>
                  <a:srgbClr val="00FF00"/>
                </a:highlight>
              </a:rPr>
              <a:t>this is very </a:t>
            </a:r>
            <a:r>
              <a:rPr lang="en-US" dirty="0">
                <a:highlight>
                  <a:srgbClr val="FF0000"/>
                </a:highlight>
              </a:rPr>
              <a:t>short </a:t>
            </a:r>
            <a:r>
              <a:rPr lang="en-US" dirty="0">
                <a:highlight>
                  <a:srgbClr val="00FF00"/>
                </a:highlight>
              </a:rPr>
              <a:t>notice</a:t>
            </a:r>
            <a:r>
              <a:rPr lang="en-US" dirty="0"/>
              <a:t>, </a:t>
            </a:r>
            <a:r>
              <a:rPr lang="en-US" dirty="0">
                <a:highlight>
                  <a:srgbClr val="00FFFF"/>
                </a:highlight>
              </a:rPr>
              <a:t>but </a:t>
            </a:r>
            <a:r>
              <a:rPr lang="en-US" dirty="0"/>
              <a:t>this is very </a:t>
            </a:r>
            <a:r>
              <a:rPr lang="en-US" dirty="0">
                <a:highlight>
                  <a:srgbClr val="00FFFF"/>
                </a:highlight>
              </a:rPr>
              <a:t>important job </a:t>
            </a:r>
            <a:r>
              <a:rPr lang="en-US" dirty="0"/>
              <a:t>for me.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6695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8FC371B-DB1B-46A0-9B26-53A11BA0F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A92AE68-D39C-4741-A8FA-CA39BA175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1703957-A14E-4F5A-9DF1-4831F35AA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94" y="269648"/>
            <a:ext cx="8424936" cy="63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07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คำเล็กได้ คือคำประเภท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636912"/>
            <a:ext cx="6777317" cy="3195717"/>
          </a:xfrm>
        </p:spPr>
        <p:txBody>
          <a:bodyPr/>
          <a:lstStyle/>
          <a:p>
            <a:pPr marL="68580" indent="0">
              <a:buNone/>
            </a:pPr>
            <a:r>
              <a:rPr lang="en-US" dirty="0"/>
              <a:t>Pronoun</a:t>
            </a:r>
          </a:p>
          <a:p>
            <a:pPr marL="68580" indent="0">
              <a:buNone/>
            </a:pPr>
            <a:r>
              <a:rPr lang="en-US" dirty="0"/>
              <a:t>Adverb</a:t>
            </a:r>
          </a:p>
          <a:p>
            <a:pPr marL="68580" indent="0">
              <a:buNone/>
            </a:pPr>
            <a:r>
              <a:rPr lang="en-US" dirty="0"/>
              <a:t>Preposition</a:t>
            </a:r>
          </a:p>
          <a:p>
            <a:pPr marL="68580" indent="0">
              <a:buNone/>
            </a:pPr>
            <a:r>
              <a:rPr lang="th-TH" sz="4000" dirty="0">
                <a:highlight>
                  <a:srgbClr val="FFFF00"/>
                </a:highlight>
              </a:rPr>
              <a:t>ชนิดของคำเหล่านี้ไม่เน้นการออกเสียง</a:t>
            </a:r>
            <a:endParaRPr lang="en-US" sz="4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7694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712A2C5-F4A3-4AB4-8697-0046E0421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Intonation </a:t>
            </a:r>
            <a:r>
              <a:rPr lang="th-TH" dirty="0"/>
              <a:t>ในประโยคคำถาม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2232365-4DA5-488C-9866-D5B205F4A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Yes/No question</a:t>
            </a:r>
          </a:p>
          <a:p>
            <a:pPr lvl="1"/>
            <a:r>
              <a:rPr lang="th-TH" sz="2800" dirty="0"/>
              <a:t>ใช้การออกเสียงปกติตามหลักการของประโยคบอกเล่าแต่คำสุดท้ายของประโยคต้องเน้นเสียงสูง (การใช้เสียงสูงแสดงถึงการถาม)</a:t>
            </a:r>
            <a:endParaRPr lang="en-US" sz="2800" dirty="0"/>
          </a:p>
          <a:p>
            <a:r>
              <a:rPr lang="en-US" sz="2800" dirty="0"/>
              <a:t>Wh-word</a:t>
            </a:r>
            <a:endParaRPr lang="th-TH" sz="2800" dirty="0"/>
          </a:p>
          <a:p>
            <a:pPr lvl="1"/>
            <a:r>
              <a:rPr lang="th-TH" sz="2800" dirty="0"/>
              <a:t>ใช้การลากเสียงสูงในคำ </a:t>
            </a:r>
            <a:r>
              <a:rPr lang="en-US" sz="2800" dirty="0"/>
              <a:t>Wh-word</a:t>
            </a:r>
            <a:r>
              <a:rPr lang="th-TH" sz="2800" dirty="0"/>
              <a:t>และออกเสียงตามหลักการปกติ ไม่ต้องใช้เสียงสูง (มี </a:t>
            </a:r>
            <a:r>
              <a:rPr lang="en-US" sz="2800" dirty="0"/>
              <a:t>Wh-word</a:t>
            </a:r>
            <a:r>
              <a:rPr lang="th-TH" sz="2800" dirty="0"/>
              <a:t> แล้ว แสดงถึงการถาม)</a:t>
            </a:r>
          </a:p>
          <a:p>
            <a:pPr marL="365760" lvl="1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93706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D42FC6A-CD94-40E0-84E6-43B09E63E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read aloud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4D5637F-4B69-4ECE-8A4B-581C42015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someone let the students eat foods in the room?</a:t>
            </a:r>
          </a:p>
          <a:p>
            <a:r>
              <a:rPr lang="en-US" dirty="0"/>
              <a:t>Could I have a cup of coffee?</a:t>
            </a:r>
          </a:p>
          <a:p>
            <a:r>
              <a:rPr lang="en-US" dirty="0"/>
              <a:t>Would you like to buy a ticket?</a:t>
            </a:r>
          </a:p>
          <a:p>
            <a:r>
              <a:rPr lang="en-US" dirty="0"/>
              <a:t>Is it the mainframe computer?</a:t>
            </a:r>
          </a:p>
          <a:p>
            <a:r>
              <a:rPr lang="en-US" dirty="0"/>
              <a:t>Are you going to Japan next week?</a:t>
            </a:r>
          </a:p>
          <a:p>
            <a:r>
              <a:rPr lang="en-US" dirty="0"/>
              <a:t>Do I get a prize?</a:t>
            </a:r>
            <a:endParaRPr lang="en-GB" dirty="0"/>
          </a:p>
        </p:txBody>
      </p:sp>
      <p:sp>
        <p:nvSpPr>
          <p:cNvPr id="9" name="รูปแบบอิสระ: รูปร่าง 8">
            <a:extLst>
              <a:ext uri="{FF2B5EF4-FFF2-40B4-BE49-F238E27FC236}">
                <a16:creationId xmlns:a16="http://schemas.microsoft.com/office/drawing/2014/main" id="{E04ACB51-968C-483C-A296-5F8D1AF40CA1}"/>
              </a:ext>
            </a:extLst>
          </p:cNvPr>
          <p:cNvSpPr/>
          <p:nvPr/>
        </p:nvSpPr>
        <p:spPr>
          <a:xfrm>
            <a:off x="1475656" y="5157192"/>
            <a:ext cx="5279010" cy="567270"/>
          </a:xfrm>
          <a:custGeom>
            <a:avLst/>
            <a:gdLst>
              <a:gd name="connsiteX0" fmla="*/ 0 w 5279010"/>
              <a:gd name="connsiteY0" fmla="*/ 527901 h 567270"/>
              <a:gd name="connsiteX1" fmla="*/ 603316 w 5279010"/>
              <a:gd name="connsiteY1" fmla="*/ 405353 h 567270"/>
              <a:gd name="connsiteX2" fmla="*/ 999241 w 5279010"/>
              <a:gd name="connsiteY2" fmla="*/ 565608 h 567270"/>
              <a:gd name="connsiteX3" fmla="*/ 2026763 w 5279010"/>
              <a:gd name="connsiteY3" fmla="*/ 282804 h 567270"/>
              <a:gd name="connsiteX4" fmla="*/ 2337847 w 5279010"/>
              <a:gd name="connsiteY4" fmla="*/ 367645 h 567270"/>
              <a:gd name="connsiteX5" fmla="*/ 3129699 w 5279010"/>
              <a:gd name="connsiteY5" fmla="*/ 254524 h 567270"/>
              <a:gd name="connsiteX6" fmla="*/ 3459637 w 5279010"/>
              <a:gd name="connsiteY6" fmla="*/ 358218 h 567270"/>
              <a:gd name="connsiteX7" fmla="*/ 3959258 w 5279010"/>
              <a:gd name="connsiteY7" fmla="*/ 273377 h 567270"/>
              <a:gd name="connsiteX8" fmla="*/ 5279010 w 5279010"/>
              <a:gd name="connsiteY8" fmla="*/ 0 h 567270"/>
              <a:gd name="connsiteX9" fmla="*/ 5279010 w 5279010"/>
              <a:gd name="connsiteY9" fmla="*/ 0 h 56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79010" h="567270">
                <a:moveTo>
                  <a:pt x="0" y="527901"/>
                </a:moveTo>
                <a:cubicBezTo>
                  <a:pt x="218388" y="463484"/>
                  <a:pt x="436776" y="399068"/>
                  <a:pt x="603316" y="405353"/>
                </a:cubicBezTo>
                <a:cubicBezTo>
                  <a:pt x="769856" y="411637"/>
                  <a:pt x="762000" y="586033"/>
                  <a:pt x="999241" y="565608"/>
                </a:cubicBezTo>
                <a:cubicBezTo>
                  <a:pt x="1236482" y="545183"/>
                  <a:pt x="1803662" y="315798"/>
                  <a:pt x="2026763" y="282804"/>
                </a:cubicBezTo>
                <a:cubicBezTo>
                  <a:pt x="2249864" y="249810"/>
                  <a:pt x="2154024" y="372358"/>
                  <a:pt x="2337847" y="367645"/>
                </a:cubicBezTo>
                <a:cubicBezTo>
                  <a:pt x="2521670" y="362932"/>
                  <a:pt x="2942734" y="256095"/>
                  <a:pt x="3129699" y="254524"/>
                </a:cubicBezTo>
                <a:cubicBezTo>
                  <a:pt x="3316664" y="252953"/>
                  <a:pt x="3321377" y="355076"/>
                  <a:pt x="3459637" y="358218"/>
                </a:cubicBezTo>
                <a:cubicBezTo>
                  <a:pt x="3597897" y="361360"/>
                  <a:pt x="3656029" y="333080"/>
                  <a:pt x="3959258" y="273377"/>
                </a:cubicBezTo>
                <a:cubicBezTo>
                  <a:pt x="4262487" y="213674"/>
                  <a:pt x="5279010" y="0"/>
                  <a:pt x="5279010" y="0"/>
                </a:cubicBezTo>
                <a:lnTo>
                  <a:pt x="527901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1351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23D9B60-9C88-44BD-8C51-DD203901A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read aloud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A459C45-E37D-4A23-8CB5-A4E520429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let the students eat foods in the room?</a:t>
            </a:r>
          </a:p>
          <a:p>
            <a:r>
              <a:rPr lang="en-US" dirty="0"/>
              <a:t>What time are you going to fly?</a:t>
            </a:r>
          </a:p>
          <a:p>
            <a:r>
              <a:rPr lang="en-US" dirty="0"/>
              <a:t>How much money do you spend?</a:t>
            </a:r>
          </a:p>
          <a:p>
            <a:r>
              <a:rPr lang="en-US" dirty="0"/>
              <a:t>Where is the mainframe computer?</a:t>
            </a:r>
          </a:p>
          <a:p>
            <a:r>
              <a:rPr lang="en-US" dirty="0"/>
              <a:t>Why are you going to Japan next week?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60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happy song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you’re happy and you know it, clap your hands [clap clap]</a:t>
            </a:r>
          </a:p>
          <a:p>
            <a:r>
              <a:rPr lang="en-US" dirty="0"/>
              <a:t>If you’re happy and you know it, clap your hands [clap clap]</a:t>
            </a:r>
          </a:p>
          <a:p>
            <a:r>
              <a:rPr lang="en-US" dirty="0"/>
              <a:t>If you’re happy and you know it, and you really want to know it.</a:t>
            </a:r>
          </a:p>
          <a:p>
            <a:r>
              <a:rPr lang="en-US" dirty="0"/>
              <a:t>If you’re happy and you know it, clap your hands [clap clap]</a:t>
            </a:r>
            <a:endParaRPr lang="th-T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08720"/>
            <a:ext cx="1349991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ผลการค้นหารูปภาพสำหรับ clap\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ผลการค้นหารูปภาพสำหรับ clap\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8929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966" y="692696"/>
            <a:ext cx="2466975" cy="155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happy song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you’re happy and you know it, nod your head [nod nod]</a:t>
            </a:r>
          </a:p>
          <a:p>
            <a:r>
              <a:rPr lang="en-US" dirty="0"/>
              <a:t>If you’re happy and you know it, nod your head [nod nod]</a:t>
            </a:r>
          </a:p>
          <a:p>
            <a:r>
              <a:rPr lang="en-US" dirty="0"/>
              <a:t>If you’re happy and you know it, and you really want to know it.</a:t>
            </a:r>
          </a:p>
          <a:p>
            <a:r>
              <a:rPr lang="en-US" dirty="0"/>
              <a:t>If you’re happy and you know it, nod your head [nod nod]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18123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happy song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you’re happy and you know it, stomp your feet [stomp stomp]</a:t>
            </a:r>
          </a:p>
          <a:p>
            <a:r>
              <a:rPr lang="en-US" dirty="0"/>
              <a:t>If you’re happy and you know it, stomp your feet [stomp stomp]</a:t>
            </a:r>
          </a:p>
          <a:p>
            <a:r>
              <a:rPr lang="en-US" dirty="0"/>
              <a:t>If you’re happy and you know it, and you really want to know it.</a:t>
            </a:r>
          </a:p>
          <a:p>
            <a:r>
              <a:rPr lang="en-US" dirty="0"/>
              <a:t>If you’re happy and you know it, stomp your feet [stomp stomp]</a:t>
            </a:r>
            <a:endParaRPr lang="th-TH" dirty="0"/>
          </a:p>
          <a:p>
            <a:endParaRPr lang="th-TH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836712"/>
            <a:ext cx="79710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803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happy song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you’re happy and you know it, shout HA </a:t>
            </a:r>
            <a:r>
              <a:rPr lang="en-US" dirty="0" err="1"/>
              <a:t>HA</a:t>
            </a:r>
            <a:r>
              <a:rPr lang="en-US" dirty="0"/>
              <a:t> [ha ha]</a:t>
            </a:r>
          </a:p>
          <a:p>
            <a:r>
              <a:rPr lang="en-US" dirty="0"/>
              <a:t>If you’re happy and you know it, shout HA </a:t>
            </a:r>
            <a:r>
              <a:rPr lang="en-US" dirty="0" err="1"/>
              <a:t>HA</a:t>
            </a:r>
            <a:r>
              <a:rPr lang="en-US" dirty="0"/>
              <a:t> [ha ha]</a:t>
            </a:r>
          </a:p>
          <a:p>
            <a:r>
              <a:rPr lang="en-US" dirty="0"/>
              <a:t>If you’re happy and you know it, and you really want to know it.</a:t>
            </a:r>
          </a:p>
          <a:p>
            <a:r>
              <a:rPr lang="en-US" dirty="0"/>
              <a:t>If you’re happy and you know it, shout HA </a:t>
            </a:r>
            <a:r>
              <a:rPr lang="en-US" dirty="0" err="1"/>
              <a:t>HA</a:t>
            </a:r>
            <a:r>
              <a:rPr lang="en-US" dirty="0"/>
              <a:t> [ha ha]</a:t>
            </a:r>
            <a:endParaRPr lang="th-TH" dirty="0"/>
          </a:p>
          <a:p>
            <a:endParaRPr lang="th-TH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64704"/>
            <a:ext cx="224986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057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happy song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you’re happy and you know it, do all four [clap </a:t>
            </a:r>
            <a:r>
              <a:rPr lang="en-US" dirty="0" err="1"/>
              <a:t>clap</a:t>
            </a:r>
            <a:r>
              <a:rPr lang="en-US" dirty="0"/>
              <a:t> nod </a:t>
            </a:r>
            <a:r>
              <a:rPr lang="en-US" dirty="0" err="1"/>
              <a:t>nod</a:t>
            </a:r>
            <a:r>
              <a:rPr lang="en-US" dirty="0"/>
              <a:t> stomp </a:t>
            </a:r>
            <a:r>
              <a:rPr lang="en-US" dirty="0" err="1"/>
              <a:t>stomp</a:t>
            </a:r>
            <a:r>
              <a:rPr lang="en-US" dirty="0"/>
              <a:t> 55 ]</a:t>
            </a:r>
          </a:p>
          <a:p>
            <a:r>
              <a:rPr lang="en-US" dirty="0"/>
              <a:t>If you’re happy and you know it, do all four [clap </a:t>
            </a:r>
            <a:r>
              <a:rPr lang="en-US" dirty="0" err="1"/>
              <a:t>clap</a:t>
            </a:r>
            <a:r>
              <a:rPr lang="en-US" dirty="0"/>
              <a:t> nod </a:t>
            </a:r>
            <a:r>
              <a:rPr lang="en-US" dirty="0" err="1"/>
              <a:t>nod</a:t>
            </a:r>
            <a:r>
              <a:rPr lang="en-US" dirty="0"/>
              <a:t> stomp </a:t>
            </a:r>
            <a:r>
              <a:rPr lang="en-US" dirty="0" err="1"/>
              <a:t>stomp</a:t>
            </a:r>
            <a:r>
              <a:rPr lang="en-US" dirty="0"/>
              <a:t> 55 ]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If you’re happy and you know it, and you really want to know it.</a:t>
            </a:r>
          </a:p>
          <a:p>
            <a:r>
              <a:rPr lang="en-US" dirty="0"/>
              <a:t>If you’re happy and you know it, do all four [clap </a:t>
            </a:r>
            <a:r>
              <a:rPr lang="en-US" dirty="0" err="1"/>
              <a:t>clap</a:t>
            </a:r>
            <a:r>
              <a:rPr lang="en-US" dirty="0"/>
              <a:t> nod </a:t>
            </a:r>
            <a:r>
              <a:rPr lang="en-US" dirty="0" err="1"/>
              <a:t>nod</a:t>
            </a:r>
            <a:r>
              <a:rPr lang="en-US" dirty="0"/>
              <a:t> stomp </a:t>
            </a:r>
            <a:r>
              <a:rPr lang="en-US" dirty="0" err="1"/>
              <a:t>stomp</a:t>
            </a:r>
            <a:r>
              <a:rPr lang="en-US" dirty="0"/>
              <a:t> 55 ]</a:t>
            </a:r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64639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 your head </a:t>
            </a:r>
            <a:r>
              <a:rPr lang="th-TH" dirty="0"/>
              <a:t>หนอด </a:t>
            </a:r>
            <a:r>
              <a:rPr lang="th-TH" dirty="0" err="1"/>
              <a:t>ยัวร์</a:t>
            </a:r>
            <a:r>
              <a:rPr lang="th-TH" dirty="0"/>
              <a:t> </a:t>
            </a:r>
            <a:r>
              <a:rPr lang="th-TH" dirty="0" err="1"/>
              <a:t>เฮด</a:t>
            </a:r>
            <a:endParaRPr lang="th-T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56507"/>
            <a:ext cx="2687216" cy="169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ผลการค้นหารูปภาพสำหรับ nod your head clipart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24728"/>
            <a:ext cx="2664296" cy="196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597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11E813F-C949-4326-8AF0-1D6D0C8D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ก้าวแรกสู่การฝึกภาษาอังกฤษ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FB1E696-8AE6-4384-B1DF-94F6B141D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กล้าทัก</a:t>
            </a:r>
          </a:p>
          <a:p>
            <a:r>
              <a:rPr lang="th-TH" dirty="0"/>
              <a:t>ทักทายให้เหมาะสม</a:t>
            </a:r>
          </a:p>
          <a:p>
            <a:r>
              <a:rPr lang="th-TH" dirty="0"/>
              <a:t>คิด</a:t>
            </a:r>
            <a:r>
              <a:rPr lang="th-TH" dirty="0" err="1"/>
              <a:t>ซะ</a:t>
            </a:r>
            <a:r>
              <a:rPr lang="th-TH" dirty="0"/>
              <a:t>ว่าเราอยากจะจีบใคร ต้องทักแบบไหน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805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Clap your hands </a:t>
            </a:r>
            <a:r>
              <a:rPr lang="th-TH" dirty="0" err="1"/>
              <a:t>แคล็บ</a:t>
            </a:r>
            <a:r>
              <a:rPr lang="th-TH" dirty="0"/>
              <a:t> </a:t>
            </a:r>
            <a:r>
              <a:rPr lang="th-TH" dirty="0" err="1"/>
              <a:t>ยัวร์</a:t>
            </a:r>
            <a:r>
              <a:rPr lang="th-TH" dirty="0"/>
              <a:t> </a:t>
            </a:r>
            <a:r>
              <a:rPr lang="th-TH" dirty="0" err="1"/>
              <a:t>แฮนด์สฺ</a:t>
            </a:r>
            <a:endParaRPr lang="th-TH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26" y="2348880"/>
            <a:ext cx="3074665" cy="322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548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268760"/>
            <a:ext cx="7024744" cy="1143000"/>
          </a:xfrm>
        </p:spPr>
        <p:txBody>
          <a:bodyPr/>
          <a:lstStyle/>
          <a:p>
            <a:r>
              <a:rPr lang="en-US" dirty="0"/>
              <a:t>Shout </a:t>
            </a:r>
            <a:r>
              <a:rPr lang="th-TH" dirty="0" err="1"/>
              <a:t>ชาวท์</a:t>
            </a:r>
            <a:r>
              <a:rPr lang="th-TH" dirty="0"/>
              <a:t> ตะโกน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4864"/>
            <a:ext cx="3960440" cy="263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828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Stomp </a:t>
            </a:r>
            <a:r>
              <a:rPr lang="th-TH" dirty="0" err="1"/>
              <a:t>ซต</a:t>
            </a:r>
            <a:r>
              <a:rPr lang="th-TH" dirty="0"/>
              <a:t>อม กระทืบ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4904"/>
            <a:ext cx="2871762" cy="28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63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/>
              <a:t>ส่วนประกอบการสื่อสารระดับประโยค อย่างง่าย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S+V+(O)</a:t>
            </a:r>
            <a:endParaRPr lang="th-TH" sz="3200" dirty="0"/>
          </a:p>
          <a:p>
            <a:r>
              <a:rPr lang="en-US" sz="3200" dirty="0"/>
              <a:t>I’d like to introduce my friend. Peter, This is Romeo.</a:t>
            </a:r>
          </a:p>
          <a:p>
            <a:endParaRPr lang="en-US" sz="3200" dirty="0"/>
          </a:p>
          <a:p>
            <a:r>
              <a:rPr lang="en-US" sz="3200" dirty="0"/>
              <a:t>Let me introduce, my friend, Peter.</a:t>
            </a:r>
          </a:p>
          <a:p>
            <a:r>
              <a:rPr lang="en-US" sz="3200" dirty="0"/>
              <a:t>Peter, This is Romeo.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8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390D24B-B925-4183-B565-F8EDAD15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b="1" dirty="0"/>
              <a:t>การพูดให้เป็นประโยคได้ยาวขึ้น</a:t>
            </a:r>
            <a:endParaRPr lang="en-GB" sz="5400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A1211B0-E2F0-4017-8A8E-0674EDF3B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h-TH" sz="3200" dirty="0"/>
              <a:t>นอกจากใช้ </a:t>
            </a:r>
            <a:r>
              <a:rPr lang="en-US" sz="3200" dirty="0"/>
              <a:t>S+V+(O)</a:t>
            </a:r>
          </a:p>
          <a:p>
            <a:r>
              <a:rPr lang="th-TH" sz="3200" dirty="0"/>
              <a:t>ใช้ การขยายคำ เชื่อมคำ  </a:t>
            </a:r>
            <a:endParaRPr lang="en-US" sz="3200" dirty="0"/>
          </a:p>
          <a:p>
            <a:r>
              <a:rPr lang="en-US" sz="3200" dirty="0"/>
              <a:t>preposition</a:t>
            </a:r>
          </a:p>
          <a:p>
            <a:r>
              <a:rPr lang="en-US" sz="3200" dirty="0"/>
              <a:t>Conjunction </a:t>
            </a:r>
          </a:p>
          <a:p>
            <a:r>
              <a:rPr lang="en-US" sz="3200" dirty="0"/>
              <a:t>Relative pronoun Who which that</a:t>
            </a:r>
          </a:p>
          <a:p>
            <a:r>
              <a:rPr lang="en-US" sz="3200" dirty="0"/>
              <a:t>Transitional markers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625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D07296A-6187-4481-810D-9666EE3D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/>
              <a:t>การสื่อสาร การพูดให้เป็นประโยคได้ยาวขึ้น</a:t>
            </a:r>
            <a:endParaRPr lang="en-GB" sz="48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370F282-FAEF-47B2-86FB-54DB53EA8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h-TH" sz="4000" dirty="0"/>
              <a:t>มีคำศัพท์ในวงการ</a:t>
            </a:r>
            <a:r>
              <a:rPr lang="th-TH" sz="4000" dirty="0" err="1"/>
              <a:t>นั้นๆ</a:t>
            </a:r>
            <a:r>
              <a:rPr lang="th-TH" sz="4000" dirty="0"/>
              <a:t>มากพอ</a:t>
            </a:r>
          </a:p>
          <a:p>
            <a:r>
              <a:rPr lang="th-TH" sz="4000" dirty="0"/>
              <a:t>มีไวยากรณ์ที่ดี</a:t>
            </a:r>
          </a:p>
          <a:p>
            <a:r>
              <a:rPr lang="th-TH" sz="4000" dirty="0"/>
              <a:t>มีไอเดียที่ต้องการจะพูด  </a:t>
            </a:r>
            <a:r>
              <a:rPr lang="en-US" sz="4000" dirty="0"/>
              <a:t>mind map</a:t>
            </a:r>
          </a:p>
          <a:p>
            <a:r>
              <a:rPr lang="th-TH" sz="4000" dirty="0"/>
              <a:t>เรียงเรื่องราวให้เป็นลำดับ</a:t>
            </a:r>
          </a:p>
        </p:txBody>
      </p:sp>
    </p:spTree>
    <p:extLst>
      <p:ext uri="{BB962C8B-B14F-4D97-AF65-F5344CB8AC3E}">
        <p14:creationId xmlns:p14="http://schemas.microsoft.com/office/powerpoint/2010/main" val="3900519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practice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200916" cy="3508977"/>
          </a:xfrm>
        </p:spPr>
        <p:txBody>
          <a:bodyPr>
            <a:normAutofit lnSpcReduction="10000"/>
          </a:bodyPr>
          <a:lstStyle/>
          <a:p>
            <a:r>
              <a:rPr lang="th-TH" sz="3200" dirty="0"/>
              <a:t>ทำประโยค </a:t>
            </a:r>
            <a:r>
              <a:rPr lang="en-US" sz="3200" dirty="0"/>
              <a:t>S+V</a:t>
            </a:r>
            <a:r>
              <a:rPr lang="th-TH" sz="3200" dirty="0"/>
              <a:t> นี้ให้ยาวขึ้นแล้วพูดออกมาให้มีโทนเสียงและจังหวะ. </a:t>
            </a:r>
            <a:endParaRPr lang="en-US" sz="3200" dirty="0"/>
          </a:p>
          <a:p>
            <a:r>
              <a:rPr lang="en-US" sz="3200" dirty="0"/>
              <a:t>Anna is a girl.</a:t>
            </a:r>
          </a:p>
          <a:p>
            <a:r>
              <a:rPr lang="en-US" sz="3200" dirty="0"/>
              <a:t>Anna is a beautiful girl.</a:t>
            </a:r>
          </a:p>
          <a:p>
            <a:r>
              <a:rPr lang="en-US" sz="3200" dirty="0"/>
              <a:t>Anna is a beautiful girl from Australia who hit by Tsunami disaster in Phuket, Thailand 2010</a:t>
            </a:r>
            <a:endParaRPr lang="th-TH" sz="3200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42100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A24B416-25C2-49A8-B2AB-2A4B41DA8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สร้างประโยค และ เปลี่ยนให้เป็นคำถามให้ได้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4D75131-82FA-428A-96A8-C93C6F9A1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I’m QC staff.</a:t>
            </a:r>
          </a:p>
          <a:p>
            <a:r>
              <a:rPr lang="en-US" dirty="0"/>
              <a:t>I work as Quality control staff for Tesco.</a:t>
            </a:r>
          </a:p>
          <a:p>
            <a:r>
              <a:rPr lang="en-US" dirty="0"/>
              <a:t>I work as Quality control staff with Tesco company for 10 years.</a:t>
            </a:r>
          </a:p>
          <a:p>
            <a:r>
              <a:rPr lang="en-US" dirty="0"/>
              <a:t>What do you do?</a:t>
            </a:r>
          </a:p>
          <a:p>
            <a:r>
              <a:rPr lang="en-US" dirty="0"/>
              <a:t>Where do you work?</a:t>
            </a:r>
          </a:p>
          <a:p>
            <a:r>
              <a:rPr lang="en-US" dirty="0"/>
              <a:t>How long have your worked with Tesco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040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ACC4DEC-6673-43A8-8986-98638F0E4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เพิ่มศัพท์ ด้วย </a:t>
            </a:r>
            <a:r>
              <a:rPr lang="en-US" dirty="0"/>
              <a:t>suffix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235C814-C3AB-41CB-8D86-C91BB27A6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Suffix </a:t>
            </a:r>
            <a:r>
              <a:rPr lang="th-TH" sz="3200" dirty="0"/>
              <a:t>ประเภท ทำให้เป็น </a:t>
            </a:r>
            <a:r>
              <a:rPr lang="en-US" sz="3200" dirty="0"/>
              <a:t>Noun </a:t>
            </a:r>
            <a:endParaRPr lang="th-TH" sz="3200" dirty="0"/>
          </a:p>
          <a:p>
            <a:pPr lvl="1"/>
            <a:r>
              <a:rPr lang="en-US" sz="3200" dirty="0"/>
              <a:t>-</a:t>
            </a:r>
            <a:r>
              <a:rPr lang="en-US" sz="3200" dirty="0" err="1"/>
              <a:t>ist</a:t>
            </a:r>
            <a:endParaRPr lang="en-US" sz="3200" dirty="0"/>
          </a:p>
          <a:p>
            <a:pPr lvl="1"/>
            <a:r>
              <a:rPr lang="en-US" sz="3200" dirty="0"/>
              <a:t>-</a:t>
            </a:r>
            <a:r>
              <a:rPr lang="en-US" sz="3200" dirty="0" err="1"/>
              <a:t>ian</a:t>
            </a:r>
            <a:endParaRPr lang="en-US" sz="3200" dirty="0"/>
          </a:p>
          <a:p>
            <a:pPr lvl="1"/>
            <a:r>
              <a:rPr lang="en-US" sz="3200" dirty="0"/>
              <a:t>-or/</a:t>
            </a:r>
            <a:r>
              <a:rPr lang="en-US" sz="3200" dirty="0" err="1"/>
              <a:t>er</a:t>
            </a:r>
            <a:endParaRPr lang="en-US" sz="3200" dirty="0"/>
          </a:p>
          <a:p>
            <a:pPr lvl="1"/>
            <a:r>
              <a:rPr lang="en-US" sz="3200" dirty="0"/>
              <a:t>-ant</a:t>
            </a:r>
          </a:p>
          <a:p>
            <a:pPr lvl="1"/>
            <a:r>
              <a:rPr lang="en-US" sz="3200" dirty="0"/>
              <a:t>-man/woman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6519728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278C3F3-F63D-481B-A12E-49DDECC67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เติม </a:t>
            </a:r>
            <a:r>
              <a:rPr lang="en-US" dirty="0" err="1"/>
              <a:t>ist</a:t>
            </a:r>
            <a:r>
              <a:rPr lang="en-US" dirty="0"/>
              <a:t>, </a:t>
            </a:r>
            <a:r>
              <a:rPr lang="en-US" dirty="0" err="1"/>
              <a:t>ian</a:t>
            </a:r>
            <a:r>
              <a:rPr lang="en-US" dirty="0"/>
              <a:t>, or, </a:t>
            </a:r>
            <a:r>
              <a:rPr lang="en-US" dirty="0" err="1"/>
              <a:t>er</a:t>
            </a:r>
            <a:r>
              <a:rPr lang="en-US" dirty="0"/>
              <a:t>, ant, man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1CDCBD1-C7C5-4267-981E-AAADB31D4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Public</a:t>
            </a:r>
          </a:p>
          <a:p>
            <a:r>
              <a:rPr lang="en-US" sz="3200" dirty="0"/>
              <a:t>Biology</a:t>
            </a:r>
          </a:p>
          <a:p>
            <a:r>
              <a:rPr lang="en-US" sz="3200" dirty="0"/>
              <a:t>Pharmacy</a:t>
            </a:r>
          </a:p>
          <a:p>
            <a:r>
              <a:rPr lang="en-US" sz="3200" dirty="0"/>
              <a:t>Reception</a:t>
            </a:r>
          </a:p>
          <a:p>
            <a:r>
              <a:rPr lang="en-US" sz="3200" dirty="0"/>
              <a:t>economy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55142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Good morning</a:t>
            </a:r>
          </a:p>
          <a:p>
            <a:r>
              <a:rPr lang="en-US" dirty="0"/>
              <a:t>Good afternoon</a:t>
            </a:r>
          </a:p>
          <a:p>
            <a:r>
              <a:rPr lang="en-US" dirty="0"/>
              <a:t>Good evening</a:t>
            </a:r>
          </a:p>
          <a:p>
            <a:r>
              <a:rPr lang="en-US" dirty="0"/>
              <a:t>Good night</a:t>
            </a:r>
          </a:p>
          <a:p>
            <a:endParaRPr lang="en-US" dirty="0"/>
          </a:p>
          <a:p>
            <a:pPr marL="68580" indent="0">
              <a:buNone/>
            </a:pPr>
            <a:r>
              <a:rPr lang="en-US" b="1" dirty="0"/>
              <a:t>Informal greetings</a:t>
            </a:r>
          </a:p>
          <a:p>
            <a:r>
              <a:rPr lang="en-US" dirty="0"/>
              <a:t>Hi</a:t>
            </a:r>
          </a:p>
          <a:p>
            <a:r>
              <a:rPr lang="en-US" dirty="0" err="1"/>
              <a:t>Yo</a:t>
            </a:r>
            <a:r>
              <a:rPr lang="en-US" dirty="0"/>
              <a:t> man </a:t>
            </a:r>
            <a:r>
              <a:rPr lang="th-TH" sz="3600" b="1" dirty="0"/>
              <a:t>(</a:t>
            </a:r>
            <a:r>
              <a:rPr lang="th-TH" sz="3600" b="1" dirty="0" err="1"/>
              <a:t>โย่ว</a:t>
            </a:r>
            <a:r>
              <a:rPr lang="th-TH" sz="3600" b="1" dirty="0"/>
              <a:t> แหมน)</a:t>
            </a:r>
          </a:p>
        </p:txBody>
      </p:sp>
    </p:spTree>
    <p:extLst>
      <p:ext uri="{BB962C8B-B14F-4D97-AF65-F5344CB8AC3E}">
        <p14:creationId xmlns:p14="http://schemas.microsoft.com/office/powerpoint/2010/main" val="289987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14E7B61-A732-4E72-A81E-EAFADE7F9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เติม </a:t>
            </a:r>
            <a:r>
              <a:rPr lang="en-US" dirty="0" err="1"/>
              <a:t>ist</a:t>
            </a:r>
            <a:r>
              <a:rPr lang="en-US" dirty="0"/>
              <a:t>, </a:t>
            </a:r>
            <a:r>
              <a:rPr lang="en-US" dirty="0" err="1"/>
              <a:t>ian</a:t>
            </a:r>
            <a:r>
              <a:rPr lang="en-US" dirty="0"/>
              <a:t>, or, </a:t>
            </a:r>
            <a:r>
              <a:rPr lang="en-US" dirty="0" err="1"/>
              <a:t>er</a:t>
            </a:r>
            <a:r>
              <a:rPr lang="en-US" dirty="0"/>
              <a:t>, ant, man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B7ACF14-6375-40F4-9FC5-A47781B07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Optic</a:t>
            </a:r>
          </a:p>
          <a:p>
            <a:r>
              <a:rPr lang="en-US" sz="3600" dirty="0"/>
              <a:t>Electric</a:t>
            </a:r>
          </a:p>
          <a:p>
            <a:r>
              <a:rPr lang="en-US" sz="3600" dirty="0"/>
              <a:t>Statistic</a:t>
            </a:r>
          </a:p>
          <a:p>
            <a:r>
              <a:rPr lang="en-US" sz="3600" dirty="0"/>
              <a:t>History</a:t>
            </a:r>
          </a:p>
          <a:p>
            <a:r>
              <a:rPr lang="en-US" sz="3600" dirty="0"/>
              <a:t>library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7382621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39EAFA9-D493-4B3C-858A-20E6210B2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เติม </a:t>
            </a:r>
            <a:r>
              <a:rPr lang="en-US" dirty="0" err="1"/>
              <a:t>ist</a:t>
            </a:r>
            <a:r>
              <a:rPr lang="en-US" dirty="0"/>
              <a:t>, </a:t>
            </a:r>
            <a:r>
              <a:rPr lang="en-US" dirty="0" err="1"/>
              <a:t>ian</a:t>
            </a:r>
            <a:r>
              <a:rPr lang="en-US" dirty="0"/>
              <a:t>, or, </a:t>
            </a:r>
            <a:r>
              <a:rPr lang="en-US" dirty="0" err="1"/>
              <a:t>er</a:t>
            </a:r>
            <a:r>
              <a:rPr lang="en-US" dirty="0"/>
              <a:t>, ant, man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BF9371B-9659-4E0B-87EB-6CB5F4F30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Supervise</a:t>
            </a:r>
          </a:p>
          <a:p>
            <a:r>
              <a:rPr lang="en-US" sz="3600" dirty="0"/>
              <a:t>Labor</a:t>
            </a:r>
          </a:p>
          <a:p>
            <a:r>
              <a:rPr lang="en-US" sz="3600" dirty="0"/>
              <a:t>Design</a:t>
            </a:r>
          </a:p>
          <a:p>
            <a:r>
              <a:rPr lang="en-US" sz="3600" dirty="0"/>
              <a:t>Survey</a:t>
            </a:r>
          </a:p>
          <a:p>
            <a:r>
              <a:rPr lang="en-US" sz="3600" dirty="0"/>
              <a:t>engine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903963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95374FE-DAAF-490E-BA5B-4F0FB03B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เติม </a:t>
            </a:r>
            <a:r>
              <a:rPr lang="en-US" dirty="0" err="1"/>
              <a:t>ist</a:t>
            </a:r>
            <a:r>
              <a:rPr lang="en-US" dirty="0"/>
              <a:t>, </a:t>
            </a:r>
            <a:r>
              <a:rPr lang="en-US" dirty="0" err="1"/>
              <a:t>ian</a:t>
            </a:r>
            <a:r>
              <a:rPr lang="en-US" dirty="0"/>
              <a:t>, or, </a:t>
            </a:r>
            <a:r>
              <a:rPr lang="en-US" dirty="0" err="1"/>
              <a:t>er</a:t>
            </a:r>
            <a:r>
              <a:rPr lang="en-US" dirty="0"/>
              <a:t>, ant, man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3DCF111-8913-43E9-B423-86D5575B7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Train</a:t>
            </a:r>
          </a:p>
          <a:p>
            <a:r>
              <a:rPr lang="en-US" sz="4000" dirty="0"/>
              <a:t>Refer</a:t>
            </a:r>
          </a:p>
          <a:p>
            <a:r>
              <a:rPr lang="en-US" sz="4000" dirty="0"/>
              <a:t>Trust</a:t>
            </a:r>
          </a:p>
          <a:p>
            <a:r>
              <a:rPr lang="en-US" sz="4000" dirty="0"/>
              <a:t>Address</a:t>
            </a:r>
          </a:p>
          <a:p>
            <a:r>
              <a:rPr lang="en-US" sz="4000" dirty="0"/>
              <a:t>interview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6695773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C0AC9BE-A746-43FA-ACB9-F5BC70B3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เติม </a:t>
            </a:r>
            <a:r>
              <a:rPr lang="en-US" dirty="0" err="1"/>
              <a:t>ist</a:t>
            </a:r>
            <a:r>
              <a:rPr lang="en-US" dirty="0"/>
              <a:t>, </a:t>
            </a:r>
            <a:r>
              <a:rPr lang="en-US" dirty="0" err="1"/>
              <a:t>ian</a:t>
            </a:r>
            <a:r>
              <a:rPr lang="en-US" dirty="0"/>
              <a:t>, or, </a:t>
            </a:r>
            <a:r>
              <a:rPr lang="en-US" dirty="0" err="1"/>
              <a:t>er</a:t>
            </a:r>
            <a:r>
              <a:rPr lang="en-US" dirty="0"/>
              <a:t>, ant, man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E61DE8C-4FFB-406A-8500-9935D988A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Consult</a:t>
            </a:r>
          </a:p>
          <a:p>
            <a:r>
              <a:rPr lang="en-US" sz="3200" dirty="0"/>
              <a:t>Account</a:t>
            </a:r>
          </a:p>
          <a:p>
            <a:r>
              <a:rPr lang="en-US" sz="3200" dirty="0"/>
              <a:t>Attend</a:t>
            </a:r>
          </a:p>
          <a:p>
            <a:r>
              <a:rPr lang="en-US" sz="3200" dirty="0"/>
              <a:t>Assist</a:t>
            </a:r>
          </a:p>
          <a:p>
            <a:r>
              <a:rPr lang="en-US" sz="3200" dirty="0"/>
              <a:t>correspond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23074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AC1504C-5757-4386-9806-FE538BE19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เติม </a:t>
            </a:r>
            <a:r>
              <a:rPr lang="en-US" dirty="0" err="1"/>
              <a:t>ist</a:t>
            </a:r>
            <a:r>
              <a:rPr lang="en-US" dirty="0"/>
              <a:t>, </a:t>
            </a:r>
            <a:r>
              <a:rPr lang="en-US" dirty="0" err="1"/>
              <a:t>ian</a:t>
            </a:r>
            <a:r>
              <a:rPr lang="en-US" dirty="0"/>
              <a:t>, or, </a:t>
            </a:r>
            <a:r>
              <a:rPr lang="en-US" dirty="0" err="1"/>
              <a:t>er</a:t>
            </a:r>
            <a:r>
              <a:rPr lang="en-US" dirty="0"/>
              <a:t>, ant, man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68CAB6E-627B-4539-A70A-DA4DF5505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Fire</a:t>
            </a:r>
          </a:p>
          <a:p>
            <a:r>
              <a:rPr lang="en-US" sz="3200" dirty="0"/>
              <a:t>Sales</a:t>
            </a:r>
          </a:p>
          <a:p>
            <a:r>
              <a:rPr lang="en-US" sz="3200" dirty="0"/>
              <a:t>Repair</a:t>
            </a:r>
          </a:p>
          <a:p>
            <a:r>
              <a:rPr lang="en-US" sz="3200" dirty="0"/>
              <a:t>Crafts</a:t>
            </a:r>
          </a:p>
          <a:p>
            <a:r>
              <a:rPr lang="en-US" sz="3200" dirty="0"/>
              <a:t>chair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610472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BB703A9-8785-442D-A80F-206A6365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ฝึกพูดจาก</a:t>
            </a:r>
            <a:r>
              <a:rPr lang="en-US" dirty="0"/>
              <a:t> mind map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9B8AABF-B29C-412A-9F95-D5C3BD4F6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2323653"/>
            <a:ext cx="6777317" cy="961332"/>
          </a:xfrm>
        </p:spPr>
        <p:txBody>
          <a:bodyPr/>
          <a:lstStyle/>
          <a:p>
            <a:r>
              <a:rPr lang="th-TH" sz="4000" dirty="0"/>
              <a:t>พูดเกี่ยวกับความสามารถและความใฝ่ฝันของท่าน</a:t>
            </a:r>
          </a:p>
          <a:p>
            <a:endParaRPr lang="th-TH" dirty="0"/>
          </a:p>
          <a:p>
            <a:pPr marL="68580" indent="0">
              <a:buNone/>
            </a:pPr>
            <a:endParaRPr lang="en-GB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6F1F87B-E3EA-4C22-AE87-ED65579F492F}"/>
              </a:ext>
            </a:extLst>
          </p:cNvPr>
          <p:cNvSpPr txBox="1"/>
          <p:nvPr/>
        </p:nvSpPr>
        <p:spPr>
          <a:xfrm>
            <a:off x="2555776" y="3573016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and your dreams</a:t>
            </a:r>
            <a:endParaRPr lang="en-GB" dirty="0"/>
          </a:p>
        </p:txBody>
      </p:sp>
      <p:cxnSp>
        <p:nvCxnSpPr>
          <p:cNvPr id="6" name="ลูกศรเชื่อมต่อแบบตรง 5">
            <a:extLst>
              <a:ext uri="{FF2B5EF4-FFF2-40B4-BE49-F238E27FC236}">
                <a16:creationId xmlns:a16="http://schemas.microsoft.com/office/drawing/2014/main" id="{CF841FDD-0C64-478A-861F-4D9BA86DAA70}"/>
              </a:ext>
            </a:extLst>
          </p:cNvPr>
          <p:cNvCxnSpPr/>
          <p:nvPr/>
        </p:nvCxnSpPr>
        <p:spPr>
          <a:xfrm flipH="1">
            <a:off x="2051720" y="3992124"/>
            <a:ext cx="1080120" cy="844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ลูกศรเชื่อมต่อแบบตรง 7">
            <a:extLst>
              <a:ext uri="{FF2B5EF4-FFF2-40B4-BE49-F238E27FC236}">
                <a16:creationId xmlns:a16="http://schemas.microsoft.com/office/drawing/2014/main" id="{01FC824D-3E46-493C-9997-A31B18E1E4B3}"/>
              </a:ext>
            </a:extLst>
          </p:cNvPr>
          <p:cNvCxnSpPr/>
          <p:nvPr/>
        </p:nvCxnSpPr>
        <p:spPr>
          <a:xfrm>
            <a:off x="4572000" y="3988224"/>
            <a:ext cx="1512168" cy="1060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DF78494-80A6-46E4-A0B0-8B4418A143E2}"/>
              </a:ext>
            </a:extLst>
          </p:cNvPr>
          <p:cNvSpPr txBox="1"/>
          <p:nvPr/>
        </p:nvSpPr>
        <p:spPr>
          <a:xfrm>
            <a:off x="1475656" y="4837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Fluent </a:t>
            </a:r>
            <a:r>
              <a:rPr lang="en-US" dirty="0" err="1"/>
              <a:t>Eng</a:t>
            </a:r>
            <a:endParaRPr lang="en-GB" dirty="0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4B08F24-E866-4A80-B227-451F9B7EB90D}"/>
              </a:ext>
            </a:extLst>
          </p:cNvPr>
          <p:cNvSpPr txBox="1"/>
          <p:nvPr/>
        </p:nvSpPr>
        <p:spPr>
          <a:xfrm>
            <a:off x="5220072" y="504918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marketer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145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2573707-484D-4928-816A-D817D4A13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ดูภาพ แล้วฝึกพูดเป็นประโยค</a:t>
            </a:r>
            <a:endParaRPr lang="en-GB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AF6FFA8C-21DA-4A38-BEF2-B4FF0AD51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81" y="2324100"/>
            <a:ext cx="3503051" cy="3508375"/>
          </a:xfrm>
        </p:spPr>
      </p:pic>
    </p:spTree>
    <p:extLst>
      <p:ext uri="{BB962C8B-B14F-4D97-AF65-F5344CB8AC3E}">
        <p14:creationId xmlns:p14="http://schemas.microsoft.com/office/powerpoint/2010/main" val="36538244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4E2666C-8C71-45B9-BFFA-BC0688CF6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เชื่อมโยงภาพสองภาพให้เป็นประโยค</a:t>
            </a:r>
            <a:endParaRPr lang="en-GB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1EFD0E2F-123A-4AA0-B6EB-3035A7508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09621"/>
            <a:ext cx="2339209" cy="3508375"/>
          </a:xfrm>
        </p:spPr>
      </p:pic>
      <p:pic>
        <p:nvPicPr>
          <p:cNvPr id="8" name="ตัวแทนเนื้อหา 4">
            <a:extLst>
              <a:ext uri="{FF2B5EF4-FFF2-40B4-BE49-F238E27FC236}">
                <a16:creationId xmlns:a16="http://schemas.microsoft.com/office/drawing/2014/main" id="{BEF03059-C8F1-4990-81CF-BE6AD14A5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21961"/>
            <a:ext cx="3503051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382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ABE4265-2AF6-43AB-B802-41A031CE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620A2701-A11D-49B6-A4CD-6B069E4DC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9473053" cy="5328592"/>
          </a:xfrm>
        </p:spPr>
      </p:pic>
    </p:spTree>
    <p:extLst>
      <p:ext uri="{BB962C8B-B14F-4D97-AF65-F5344CB8AC3E}">
        <p14:creationId xmlns:p14="http://schemas.microsoft.com/office/powerpoint/2010/main" val="5586455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ED0676-7396-4A82-9AC2-F6AF6E27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they doing?</a:t>
            </a:r>
            <a:endParaRPr lang="en-GB" dirty="0"/>
          </a:p>
        </p:txBody>
      </p:sp>
      <p:pic>
        <p:nvPicPr>
          <p:cNvPr id="10" name="ตัวแทนเนื้อหา 9">
            <a:extLst>
              <a:ext uri="{FF2B5EF4-FFF2-40B4-BE49-F238E27FC236}">
                <a16:creationId xmlns:a16="http://schemas.microsoft.com/office/drawing/2014/main" id="{655EA67D-18DC-4339-AA94-5D1326335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20" y="2324100"/>
            <a:ext cx="5255573" cy="3508375"/>
          </a:xfrm>
        </p:spPr>
      </p:pic>
    </p:spTree>
    <p:extLst>
      <p:ext uri="{BB962C8B-B14F-4D97-AF65-F5344CB8AC3E}">
        <p14:creationId xmlns:p14="http://schemas.microsoft.com/office/powerpoint/2010/main" val="2510526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teenager </a:t>
            </a:r>
            <a:r>
              <a:rPr lang="th-TH" dirty="0" err="1"/>
              <a:t>เฮ้</a:t>
            </a:r>
            <a:r>
              <a:rPr lang="th-TH" dirty="0"/>
              <a:t> วัยรุ่น</a:t>
            </a:r>
          </a:p>
        </p:txBody>
      </p:sp>
      <p:pic>
        <p:nvPicPr>
          <p:cNvPr id="8194" name="Picture 2" descr="ผลการค้นหารูปภาพสำหรับ Yo 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11" y="2420888"/>
            <a:ext cx="264513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27" y="2909118"/>
            <a:ext cx="22288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223128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Yo</a:t>
            </a:r>
            <a:r>
              <a:rPr lang="en-US" dirty="0"/>
              <a:t> man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5289312" y="48691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Give me 5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676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05CEDCE-F9D4-4A9C-AAD4-3CB1A1AF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Describe this picture</a:t>
            </a:r>
            <a:endParaRPr lang="en-GB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27E462D5-5D0C-4DEA-ACE9-BFB333234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51" y="2324100"/>
            <a:ext cx="6237111" cy="3508375"/>
          </a:xfrm>
        </p:spPr>
      </p:pic>
    </p:spTree>
    <p:extLst>
      <p:ext uri="{BB962C8B-B14F-4D97-AF65-F5344CB8AC3E}">
        <p14:creationId xmlns:p14="http://schemas.microsoft.com/office/powerpoint/2010/main" val="21851168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BFDABA8-7BE7-4CB7-A0AD-4265FFE7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628" y="836712"/>
            <a:ext cx="7024744" cy="1143000"/>
          </a:xfrm>
        </p:spPr>
        <p:txBody>
          <a:bodyPr/>
          <a:lstStyle/>
          <a:p>
            <a:r>
              <a:rPr lang="en-US" dirty="0"/>
              <a:t>Describe the picture</a:t>
            </a:r>
            <a:endParaRPr lang="en-GB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F0ADE7CB-E073-4FA4-9F92-C073836EA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60848"/>
            <a:ext cx="5760640" cy="3844542"/>
          </a:xfrm>
        </p:spPr>
      </p:pic>
    </p:spTree>
    <p:extLst>
      <p:ext uri="{BB962C8B-B14F-4D97-AF65-F5344CB8AC3E}">
        <p14:creationId xmlns:p14="http://schemas.microsoft.com/office/powerpoint/2010/main" val="28869193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/>
              <a:t>ออกเสียงยังไง ให้เจ้าของภาษา</a:t>
            </a:r>
            <a:r>
              <a:rPr lang="th-TH" b="1" dirty="0" err="1"/>
              <a:t>ว้าว</a:t>
            </a:r>
            <a:r>
              <a:rPr lang="th-TH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800" dirty="0"/>
              <a:t>พร้อม ตั้งลิ้น </a:t>
            </a:r>
          </a:p>
          <a:p>
            <a:r>
              <a:rPr lang="th-TH" sz="4800" dirty="0"/>
              <a:t>ขยับปาก </a:t>
            </a:r>
          </a:p>
          <a:p>
            <a:r>
              <a:rPr lang="th-TH" sz="4800" dirty="0"/>
              <a:t>ฟันหน้า</a:t>
            </a:r>
            <a:r>
              <a:rPr lang="th-TH" sz="4800" dirty="0" err="1"/>
              <a:t>มีมั้ย</a:t>
            </a:r>
            <a:endParaRPr lang="th-TH" sz="4800" dirty="0"/>
          </a:p>
          <a:p>
            <a:r>
              <a:rPr lang="th-TH" sz="4800" dirty="0"/>
              <a:t>ออกเสียงแล้วไปกันเลย</a:t>
            </a:r>
          </a:p>
          <a:p>
            <a:endParaRPr lang="th-TH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975">
            <a:off x="5784339" y="1772197"/>
            <a:ext cx="1916141" cy="151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987" y="3861048"/>
            <a:ext cx="16668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95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/>
              <a:t>เริ่มที่ อักษร </a:t>
            </a:r>
            <a:r>
              <a:rPr lang="en-US" sz="4800" b="1" dirty="0"/>
              <a:t>A-Z </a:t>
            </a:r>
            <a:endParaRPr lang="th-TH" sz="4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147048" cy="326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4075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dirty="0"/>
              <a:t>สระ </a:t>
            </a:r>
            <a:r>
              <a:rPr lang="en-US" sz="4400" dirty="0"/>
              <a:t>A E I O U </a:t>
            </a:r>
            <a:r>
              <a:rPr lang="th-TH" sz="4400" b="1" dirty="0"/>
              <a:t>เอ อี ไอ </a:t>
            </a:r>
            <a:r>
              <a:rPr lang="th-TH" sz="5400" b="1" u="sng" dirty="0" err="1"/>
              <a:t>โอ้ว</a:t>
            </a:r>
            <a:r>
              <a:rPr lang="th-TH" sz="5400" b="1" u="sng" dirty="0"/>
              <a:t> อู้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/>
              <a:t>A  = </a:t>
            </a:r>
            <a:r>
              <a:rPr lang="th-TH" dirty="0"/>
              <a:t>เอ แอ อา </a:t>
            </a:r>
            <a:r>
              <a:rPr lang="th-TH" dirty="0" err="1"/>
              <a:t>อะ</a:t>
            </a:r>
            <a:r>
              <a:rPr lang="th-TH" dirty="0"/>
              <a:t> โอ </a:t>
            </a:r>
            <a:r>
              <a:rPr lang="th-TH" dirty="0" err="1"/>
              <a:t>เออะ</a:t>
            </a:r>
            <a:endParaRPr lang="th-TH" dirty="0"/>
          </a:p>
          <a:p>
            <a:pPr marL="68580" indent="0">
              <a:buNone/>
            </a:pPr>
            <a:r>
              <a:rPr lang="en-US" dirty="0"/>
              <a:t>E   = </a:t>
            </a:r>
            <a:r>
              <a:rPr lang="th-TH" dirty="0" err="1"/>
              <a:t>อิ</a:t>
            </a:r>
            <a:r>
              <a:rPr lang="th-TH" dirty="0"/>
              <a:t> อี  </a:t>
            </a:r>
            <a:r>
              <a:rPr lang="th-TH" dirty="0" err="1"/>
              <a:t>เอะ</a:t>
            </a:r>
            <a:r>
              <a:rPr lang="th-TH" dirty="0"/>
              <a:t> เอ</a:t>
            </a:r>
          </a:p>
          <a:p>
            <a:pPr marL="68580" indent="0">
              <a:buNone/>
            </a:pPr>
            <a:r>
              <a:rPr lang="en-US" dirty="0"/>
              <a:t>I    = </a:t>
            </a:r>
            <a:r>
              <a:rPr lang="th-TH" dirty="0"/>
              <a:t>ไอ</a:t>
            </a:r>
            <a:r>
              <a:rPr lang="en-US" dirty="0"/>
              <a:t> </a:t>
            </a:r>
            <a:r>
              <a:rPr lang="th-TH" dirty="0" err="1"/>
              <a:t>อิ</a:t>
            </a:r>
            <a:endParaRPr lang="th-TH" dirty="0"/>
          </a:p>
          <a:p>
            <a:pPr marL="68580" indent="0">
              <a:buNone/>
            </a:pPr>
            <a:r>
              <a:rPr lang="en-US" dirty="0"/>
              <a:t>O  = </a:t>
            </a:r>
            <a:r>
              <a:rPr lang="th-TH" dirty="0"/>
              <a:t>โอ อุ อู </a:t>
            </a:r>
          </a:p>
          <a:p>
            <a:pPr marL="68580" indent="0">
              <a:buNone/>
            </a:pPr>
            <a:r>
              <a:rPr lang="en-US" dirty="0"/>
              <a:t>U   = </a:t>
            </a:r>
            <a:r>
              <a:rPr lang="th-TH" dirty="0"/>
              <a:t>ไม้หันอากาศ สระอำ สระอู สระอุ บางครั้ง ยู</a:t>
            </a:r>
          </a:p>
          <a:p>
            <a:pPr marL="68580" indent="0">
              <a:buNone/>
            </a:pPr>
            <a:r>
              <a:rPr lang="en-US" dirty="0"/>
              <a:t>Y   = </a:t>
            </a:r>
            <a:r>
              <a:rPr lang="th-TH" dirty="0"/>
              <a:t>สระอิ  สระอาย</a:t>
            </a:r>
          </a:p>
        </p:txBody>
      </p:sp>
    </p:spTree>
    <p:extLst>
      <p:ext uri="{BB962C8B-B14F-4D97-AF65-F5344CB8AC3E}">
        <p14:creationId xmlns:p14="http://schemas.microsoft.com/office/powerpoint/2010/main" val="21331364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196752"/>
            <a:ext cx="7024744" cy="757888"/>
          </a:xfrm>
        </p:spPr>
        <p:txBody>
          <a:bodyPr>
            <a:normAutofit/>
          </a:bodyPr>
          <a:lstStyle/>
          <a:p>
            <a:r>
              <a:rPr lang="th-TH" b="1" dirty="0"/>
              <a:t>อักษรพยัญชนะ เทียบเสียงใกล้เคียงกับของไทย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81163"/>
              </p:ext>
            </p:extLst>
          </p:nvPr>
        </p:nvGraphicFramePr>
        <p:xfrm>
          <a:off x="1403648" y="1916832"/>
          <a:ext cx="6216354" cy="447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6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6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72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  <a:p>
                      <a:pPr algn="ctr"/>
                      <a:r>
                        <a:rPr lang="th-TH" dirty="0"/>
                        <a:t>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th-TH" dirty="0"/>
                    </a:p>
                    <a:p>
                      <a:pPr algn="ctr"/>
                      <a:r>
                        <a:rPr lang="th-TH" dirty="0"/>
                        <a:t>ค/ซ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  <a:p>
                      <a:pPr algn="ctr"/>
                      <a:r>
                        <a:rPr lang="th-TH" dirty="0"/>
                        <a:t>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  <a:p>
                      <a:pPr algn="ctr"/>
                      <a:r>
                        <a:rPr lang="th-TH" dirty="0"/>
                        <a:t>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</a:t>
                      </a:r>
                    </a:p>
                    <a:p>
                      <a:pPr algn="ctr"/>
                      <a:r>
                        <a:rPr lang="th-TH" dirty="0"/>
                        <a:t>ก/จ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</a:p>
                    <a:p>
                      <a:pPr algn="ctr"/>
                      <a:r>
                        <a:rPr lang="th-TH" dirty="0"/>
                        <a:t>ฮ</a:t>
                      </a:r>
                      <a:endParaRPr lang="en-US" dirty="0"/>
                    </a:p>
                    <a:p>
                      <a:pPr algn="ctr"/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2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</a:t>
                      </a:r>
                    </a:p>
                    <a:p>
                      <a:pPr algn="ctr"/>
                      <a:r>
                        <a:rPr lang="th-TH" u="sng" dirty="0" err="1"/>
                        <a:t>จย</a:t>
                      </a:r>
                      <a:endParaRPr lang="th-TH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  <a:p>
                      <a:pPr algn="ctr"/>
                      <a:r>
                        <a:rPr lang="th-TH" dirty="0"/>
                        <a:t>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</a:p>
                    <a:p>
                      <a:pPr algn="ctr"/>
                      <a:r>
                        <a:rPr lang="th-TH" dirty="0"/>
                        <a:t>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</a:p>
                    <a:p>
                      <a:pPr algn="ctr"/>
                      <a:r>
                        <a:rPr lang="th-TH" dirty="0"/>
                        <a:t>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  <a:p>
                      <a:pPr algn="ctr"/>
                      <a:r>
                        <a:rPr lang="th-TH" dirty="0"/>
                        <a:t>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</a:p>
                    <a:p>
                      <a:pPr algn="ctr"/>
                      <a:r>
                        <a:rPr lang="th-TH" dirty="0"/>
                        <a:t>พ/ป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2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</a:t>
                      </a:r>
                    </a:p>
                    <a:p>
                      <a:pPr algn="ctr"/>
                      <a:r>
                        <a:rPr lang="th-TH" dirty="0" err="1"/>
                        <a:t>คว</a:t>
                      </a:r>
                      <a:r>
                        <a:rPr lang="th-TH" baseline="0" dirty="0"/>
                        <a:t> ควบ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  <a:p>
                      <a:pPr algn="ctr"/>
                      <a:r>
                        <a:rPr lang="th-TH" dirty="0"/>
                        <a:t>ร</a:t>
                      </a:r>
                      <a:r>
                        <a:rPr lang="th-TH" baseline="0" dirty="0"/>
                        <a:t> ม้วนลิ้น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  <a:p>
                      <a:pPr algn="ctr"/>
                      <a:r>
                        <a:rPr lang="th-TH" dirty="0"/>
                        <a:t>ซ/ช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  <a:p>
                      <a:pPr algn="ctr"/>
                      <a:r>
                        <a:rPr lang="th-TH" dirty="0"/>
                        <a:t>ท/ต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</a:p>
                    <a:p>
                      <a:pPr algn="ctr"/>
                      <a:r>
                        <a:rPr lang="th-TH" b="1" u="sng" dirty="0"/>
                        <a:t>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</a:p>
                    <a:p>
                      <a:pPr algn="ctr"/>
                      <a:r>
                        <a:rPr lang="th-TH" dirty="0"/>
                        <a:t>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72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  <a:p>
                      <a:pPr algn="ctr"/>
                      <a:r>
                        <a:rPr lang="th-TH" dirty="0"/>
                        <a:t>ซ/</a:t>
                      </a:r>
                      <a:r>
                        <a:rPr lang="th-TH" u="sng" dirty="0" err="1"/>
                        <a:t>กซ</a:t>
                      </a:r>
                      <a:endParaRPr lang="th-TH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  <a:p>
                      <a:pPr algn="ctr"/>
                      <a:r>
                        <a:rPr lang="th-TH" dirty="0"/>
                        <a:t>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</a:p>
                    <a:p>
                      <a:pPr algn="ctr"/>
                      <a:r>
                        <a:rPr lang="th-TH" b="1" i="0" u="sng" dirty="0"/>
                        <a:t>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Sh</a:t>
                      </a:r>
                      <a:endParaRPr lang="en-US" dirty="0"/>
                    </a:p>
                    <a:p>
                      <a:pPr algn="ctr"/>
                      <a:r>
                        <a:rPr lang="th-TH" dirty="0"/>
                        <a:t>ช</a:t>
                      </a:r>
                      <a:r>
                        <a:rPr lang="th-TH" baseline="0" dirty="0"/>
                        <a:t> เบาๆ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Ch</a:t>
                      </a:r>
                      <a:endParaRPr lang="en-US" dirty="0"/>
                    </a:p>
                    <a:p>
                      <a:pPr algn="ctr"/>
                      <a:r>
                        <a:rPr lang="th-TH" dirty="0"/>
                        <a:t>ฉ</a:t>
                      </a:r>
                      <a:r>
                        <a:rPr lang="th-TH" baseline="0" dirty="0"/>
                        <a:t> หนักๆ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Th</a:t>
                      </a:r>
                      <a:endParaRPr lang="en-US" dirty="0"/>
                    </a:p>
                    <a:p>
                      <a:pPr algn="ctr"/>
                      <a:r>
                        <a:rPr lang="th-TH" dirty="0"/>
                        <a:t>ด</a:t>
                      </a:r>
                      <a:r>
                        <a:rPr lang="th-TH" baseline="0" dirty="0"/>
                        <a:t> ลิ้นแตะริมปากบน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725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Th</a:t>
                      </a:r>
                      <a:endParaRPr lang="en-US" dirty="0"/>
                    </a:p>
                    <a:p>
                      <a:pPr algn="ctr"/>
                      <a:r>
                        <a:rPr lang="th-TH" dirty="0"/>
                        <a:t>ซ</a:t>
                      </a:r>
                      <a:r>
                        <a:rPr lang="th-TH" baseline="0" dirty="0"/>
                        <a:t> ลิ้นแตะริมปากบน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Wh</a:t>
                      </a:r>
                      <a:endParaRPr lang="en-US" dirty="0"/>
                    </a:p>
                    <a:p>
                      <a:pPr algn="ctr"/>
                      <a:r>
                        <a:rPr lang="th-TH" dirty="0"/>
                        <a:t>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Wh</a:t>
                      </a:r>
                      <a:endParaRPr lang="en-US" dirty="0"/>
                    </a:p>
                    <a:p>
                      <a:pPr algn="ctr"/>
                      <a:r>
                        <a:rPr lang="th-TH" dirty="0"/>
                        <a:t>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Kn</a:t>
                      </a:r>
                      <a:endParaRPr lang="en-US" dirty="0"/>
                    </a:p>
                    <a:p>
                      <a:pPr algn="ctr"/>
                      <a:r>
                        <a:rPr lang="th-TH" dirty="0"/>
                        <a:t>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Ng</a:t>
                      </a:r>
                    </a:p>
                    <a:p>
                      <a:pPr algn="ctr"/>
                      <a:r>
                        <a:rPr lang="th-TH" dirty="0"/>
                        <a:t>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Nk</a:t>
                      </a:r>
                      <a:endParaRPr lang="en-US" dirty="0"/>
                    </a:p>
                    <a:p>
                      <a:pPr algn="ctr"/>
                      <a:r>
                        <a:rPr lang="th-TH" dirty="0" err="1"/>
                        <a:t>งค์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03733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-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th-TH" dirty="0" err="1"/>
              <a:t>อาร์</a:t>
            </a:r>
            <a:r>
              <a:rPr lang="th-TH" dirty="0"/>
              <a:t> สระที่มองเห็น ออกเสียงไม่ตรงกับที่คิดไว้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831678"/>
              </p:ext>
            </p:extLst>
          </p:nvPr>
        </p:nvGraphicFramePr>
        <p:xfrm>
          <a:off x="1042988" y="2324100"/>
          <a:ext cx="6777036" cy="3481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81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81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81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60388"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  <a:p>
                      <a:r>
                        <a:rPr lang="th-TH" dirty="0"/>
                        <a:t>บาร์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</a:t>
                      </a:r>
                    </a:p>
                    <a:p>
                      <a:r>
                        <a:rPr lang="th-TH" dirty="0" err="1"/>
                        <a:t>คาร์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Dar</a:t>
                      </a:r>
                      <a:endParaRPr lang="th-TH" dirty="0"/>
                    </a:p>
                    <a:p>
                      <a:r>
                        <a:rPr lang="th-TH" dirty="0" err="1"/>
                        <a:t>ดาร์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Far</a:t>
                      </a:r>
                    </a:p>
                    <a:p>
                      <a:r>
                        <a:rPr lang="th-TH" dirty="0" err="1"/>
                        <a:t>ฟาร์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Gar</a:t>
                      </a:r>
                    </a:p>
                    <a:p>
                      <a:r>
                        <a:rPr lang="th-TH" dirty="0" err="1"/>
                        <a:t>การ์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Har</a:t>
                      </a:r>
                      <a:endParaRPr lang="th-TH" dirty="0"/>
                    </a:p>
                    <a:p>
                      <a:r>
                        <a:rPr lang="th-TH" dirty="0" err="1"/>
                        <a:t>ฮาร์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Jar</a:t>
                      </a:r>
                      <a:endParaRPr lang="th-TH" dirty="0"/>
                    </a:p>
                    <a:p>
                      <a:r>
                        <a:rPr lang="th-TH" dirty="0" err="1"/>
                        <a:t>จาร์</a:t>
                      </a:r>
                      <a:endParaRPr lang="en-US" dirty="0"/>
                    </a:p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388">
                <a:tc>
                  <a:txBody>
                    <a:bodyPr/>
                    <a:lstStyle/>
                    <a:p>
                      <a:r>
                        <a:rPr lang="en-US" dirty="0" err="1"/>
                        <a:t>Kar</a:t>
                      </a:r>
                      <a:endParaRPr lang="en-US" dirty="0"/>
                    </a:p>
                    <a:p>
                      <a:r>
                        <a:rPr lang="th-TH" dirty="0" err="1"/>
                        <a:t>คาร์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</a:t>
                      </a:r>
                      <a:endParaRPr lang="th-TH" dirty="0"/>
                    </a:p>
                    <a:p>
                      <a:r>
                        <a:rPr lang="th-TH" dirty="0" err="1"/>
                        <a:t>ลาร์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</a:t>
                      </a:r>
                      <a:endParaRPr lang="th-TH" dirty="0"/>
                    </a:p>
                    <a:p>
                      <a:r>
                        <a:rPr lang="th-TH" dirty="0" err="1"/>
                        <a:t>มาร์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Nar</a:t>
                      </a:r>
                    </a:p>
                    <a:p>
                      <a:r>
                        <a:rPr lang="th-TH" dirty="0" err="1"/>
                        <a:t>นาร์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</a:t>
                      </a:r>
                      <a:endParaRPr lang="th-TH" dirty="0"/>
                    </a:p>
                    <a:p>
                      <a:r>
                        <a:rPr lang="th-TH" dirty="0" err="1"/>
                        <a:t>พาร์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Qar</a:t>
                      </a:r>
                      <a:endParaRPr lang="th-TH" dirty="0"/>
                    </a:p>
                    <a:p>
                      <a:r>
                        <a:rPr lang="th-TH" dirty="0" err="1"/>
                        <a:t>ควาร์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Sar</a:t>
                      </a:r>
                      <a:endParaRPr lang="th-TH" dirty="0"/>
                    </a:p>
                    <a:p>
                      <a:r>
                        <a:rPr lang="th-TH" dirty="0" err="1"/>
                        <a:t>ซาร์</a:t>
                      </a:r>
                      <a:endParaRPr lang="en-US" dirty="0"/>
                    </a:p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0388">
                <a:tc>
                  <a:txBody>
                    <a:bodyPr/>
                    <a:lstStyle/>
                    <a:p>
                      <a:r>
                        <a:rPr lang="en-US" dirty="0"/>
                        <a:t>Tar</a:t>
                      </a:r>
                      <a:endParaRPr lang="th-TH" dirty="0"/>
                    </a:p>
                    <a:p>
                      <a:r>
                        <a:rPr lang="th-TH" dirty="0" err="1"/>
                        <a:t>ทาร์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Var</a:t>
                      </a:r>
                      <a:endParaRPr lang="th-TH" b="1" dirty="0"/>
                    </a:p>
                    <a:p>
                      <a:r>
                        <a:rPr lang="th-TH" b="1" u="sng" dirty="0" err="1"/>
                        <a:t>ว</a:t>
                      </a:r>
                      <a:r>
                        <a:rPr lang="th-TH" b="1" dirty="0" err="1"/>
                        <a:t>าร์</a:t>
                      </a:r>
                      <a:endParaRPr lang="th-T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War</a:t>
                      </a:r>
                    </a:p>
                    <a:p>
                      <a:r>
                        <a:rPr lang="th-TH" b="1" dirty="0" err="1">
                          <a:solidFill>
                            <a:srgbClr val="FF0000"/>
                          </a:solidFill>
                        </a:rPr>
                        <a:t>วอร์</a:t>
                      </a:r>
                      <a:endParaRPr lang="th-TH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Xar</a:t>
                      </a:r>
                      <a:endParaRPr lang="th-TH" dirty="0"/>
                    </a:p>
                    <a:p>
                      <a:r>
                        <a:rPr lang="th-TH" dirty="0" err="1"/>
                        <a:t>ซาร์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Yar</a:t>
                      </a:r>
                      <a:endParaRPr lang="th-TH" dirty="0"/>
                    </a:p>
                    <a:p>
                      <a:r>
                        <a:rPr lang="th-TH" dirty="0" err="1"/>
                        <a:t>ยาร์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Zar</a:t>
                      </a:r>
                      <a:endParaRPr lang="th-TH" b="1" dirty="0"/>
                    </a:p>
                    <a:p>
                      <a:r>
                        <a:rPr lang="th-TH" b="1" u="sng" dirty="0" err="1"/>
                        <a:t>ซ</a:t>
                      </a:r>
                      <a:r>
                        <a:rPr lang="th-TH" b="1" dirty="0" err="1"/>
                        <a:t>าร์</a:t>
                      </a:r>
                      <a:endParaRPr lang="th-T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3397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5688632" cy="576064"/>
          </a:xfrm>
        </p:spPr>
        <p:txBody>
          <a:bodyPr>
            <a:normAutofit fontScale="90000"/>
          </a:bodyPr>
          <a:lstStyle/>
          <a:p>
            <a:r>
              <a:rPr lang="en-US" dirty="0"/>
              <a:t>Alphabet </a:t>
            </a:r>
            <a:r>
              <a:rPr lang="th-TH" dirty="0"/>
              <a:t>อักษร เวลาใช้พูดโทรศัพท์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837754"/>
              </p:ext>
            </p:extLst>
          </p:nvPr>
        </p:nvGraphicFramePr>
        <p:xfrm>
          <a:off x="1524000" y="1397000"/>
          <a:ext cx="60960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9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6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57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Letter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phonetic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letter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Phonetic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Letter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phonetic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able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Yoke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baker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Nancy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Zebra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Charlie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Oboe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Queen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Two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Fox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Roger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Three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George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Sugar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Four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Tare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Five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item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Uncle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Six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Jimmy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Victor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Seven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King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William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Eight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love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X-ray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nine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30859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461" y="798903"/>
            <a:ext cx="4093611" cy="829896"/>
          </a:xfrm>
        </p:spPr>
        <p:txBody>
          <a:bodyPr>
            <a:normAutofit/>
          </a:bodyPr>
          <a:lstStyle/>
          <a:p>
            <a:r>
              <a:rPr lang="th-TH" b="1" dirty="0"/>
              <a:t>สัญลักษณ์เสียง ลองฝึกกัน</a:t>
            </a:r>
          </a:p>
        </p:txBody>
      </p:sp>
      <p:pic>
        <p:nvPicPr>
          <p:cNvPr id="1026" name="Picture 2" descr="ผลการค้นหารูปภาพสำหรับ phonet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08" y="1572579"/>
            <a:ext cx="7010183" cy="44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8549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เสียงที่ฝรั่งใช้แต่ ไทยมีได้แค่ใกล้เคียง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</a:t>
            </a:r>
          </a:p>
          <a:p>
            <a:r>
              <a:rPr lang="en-US" dirty="0"/>
              <a:t>L</a:t>
            </a:r>
          </a:p>
          <a:p>
            <a:r>
              <a:rPr lang="en-US" dirty="0"/>
              <a:t>V</a:t>
            </a:r>
          </a:p>
          <a:p>
            <a:r>
              <a:rPr lang="en-US" dirty="0"/>
              <a:t>Z</a:t>
            </a:r>
          </a:p>
          <a:p>
            <a:r>
              <a:rPr lang="en-US" dirty="0" err="1"/>
              <a:t>Th</a:t>
            </a:r>
            <a:endParaRPr lang="en-US" dirty="0"/>
          </a:p>
          <a:p>
            <a:r>
              <a:rPr lang="en-US" dirty="0" err="1"/>
              <a:t>Sh</a:t>
            </a:r>
            <a:endParaRPr lang="en-US" dirty="0"/>
          </a:p>
          <a:p>
            <a:r>
              <a:rPr lang="en-US" dirty="0" err="1"/>
              <a:t>Ch</a:t>
            </a:r>
            <a:r>
              <a:rPr lang="en-US" dirty="0"/>
              <a:t> </a:t>
            </a:r>
          </a:p>
          <a:p>
            <a:r>
              <a:rPr lang="en-US" dirty="0" err="1"/>
              <a:t>Kn</a:t>
            </a:r>
            <a:r>
              <a:rPr lang="en-US" dirty="0"/>
              <a:t> </a:t>
            </a:r>
            <a:endParaRPr lang="th-TH" dirty="0"/>
          </a:p>
          <a:p>
            <a:r>
              <a:rPr lang="en-US" dirty="0" err="1"/>
              <a:t>Wh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28388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you? </a:t>
            </a:r>
            <a:r>
              <a:rPr lang="th-TH" dirty="0"/>
              <a:t>มีแบบอื่น</a:t>
            </a:r>
            <a:r>
              <a:rPr lang="th-TH" dirty="0" err="1"/>
              <a:t>มั้ย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How are you doing? </a:t>
            </a:r>
          </a:p>
          <a:p>
            <a:r>
              <a:rPr lang="en-US" dirty="0"/>
              <a:t>How have you been?</a:t>
            </a:r>
          </a:p>
          <a:p>
            <a:r>
              <a:rPr lang="en-US" dirty="0"/>
              <a:t>How is everything?</a:t>
            </a:r>
          </a:p>
          <a:p>
            <a:r>
              <a:rPr lang="en-US" dirty="0"/>
              <a:t>How is it going?</a:t>
            </a:r>
          </a:p>
          <a:p>
            <a:r>
              <a:rPr lang="en-US" dirty="0"/>
              <a:t>How are things going?</a:t>
            </a:r>
          </a:p>
          <a:p>
            <a:r>
              <a:rPr lang="th-TH" dirty="0"/>
              <a:t>เป็นไง สบาย</a:t>
            </a:r>
            <a:r>
              <a:rPr lang="th-TH" dirty="0" err="1"/>
              <a:t>ดีมั้ย</a:t>
            </a:r>
            <a:r>
              <a:rPr lang="th-TH" dirty="0"/>
              <a:t> </a:t>
            </a:r>
            <a:endParaRPr lang="en-US" dirty="0"/>
          </a:p>
          <a:p>
            <a:r>
              <a:rPr lang="th-TH" dirty="0"/>
              <a:t>พูดเลย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805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ควบกล้ำฝรั่ง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Pr</a:t>
            </a:r>
            <a:endParaRPr lang="en-US" dirty="0"/>
          </a:p>
          <a:p>
            <a:r>
              <a:rPr lang="en-US" dirty="0" err="1"/>
              <a:t>Sl</a:t>
            </a:r>
            <a:endParaRPr lang="en-US" dirty="0"/>
          </a:p>
          <a:p>
            <a:r>
              <a:rPr lang="en-US" dirty="0" err="1"/>
              <a:t>Sw</a:t>
            </a:r>
            <a:endParaRPr lang="en-US" dirty="0"/>
          </a:p>
          <a:p>
            <a:r>
              <a:rPr lang="en-US" dirty="0" err="1"/>
              <a:t>Sp</a:t>
            </a:r>
            <a:endParaRPr lang="en-US" dirty="0"/>
          </a:p>
          <a:p>
            <a:r>
              <a:rPr lang="en-US" dirty="0"/>
              <a:t>St</a:t>
            </a:r>
          </a:p>
          <a:p>
            <a:r>
              <a:rPr lang="en-US" dirty="0" err="1"/>
              <a:t>Sk</a:t>
            </a:r>
            <a:endParaRPr lang="en-US" dirty="0"/>
          </a:p>
          <a:p>
            <a:r>
              <a:rPr lang="en-US" dirty="0" err="1"/>
              <a:t>Sc</a:t>
            </a:r>
            <a:endParaRPr lang="en-US" dirty="0"/>
          </a:p>
          <a:p>
            <a:r>
              <a:rPr lang="en-US" dirty="0" err="1"/>
              <a:t>sch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483631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</a:t>
            </a:r>
            <a:r>
              <a:rPr lang="en-US" dirty="0"/>
              <a:t> </a:t>
            </a:r>
            <a:r>
              <a:rPr lang="th-TH" dirty="0"/>
              <a:t>แบบหนักๆ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</a:p>
          <a:p>
            <a:r>
              <a:rPr lang="en-US" dirty="0"/>
              <a:t>that </a:t>
            </a:r>
          </a:p>
          <a:p>
            <a:r>
              <a:rPr lang="en-US" dirty="0"/>
              <a:t>they </a:t>
            </a:r>
          </a:p>
          <a:p>
            <a:r>
              <a:rPr lang="en-US" dirty="0"/>
              <a:t>Thus</a:t>
            </a:r>
          </a:p>
          <a:p>
            <a:r>
              <a:rPr lang="en-US" dirty="0"/>
              <a:t>Though</a:t>
            </a:r>
          </a:p>
          <a:p>
            <a:r>
              <a:rPr lang="en-US" dirty="0"/>
              <a:t>Those</a:t>
            </a:r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421993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 </a:t>
            </a:r>
            <a:r>
              <a:rPr lang="th-TH" dirty="0"/>
              <a:t>เสียง แบบ เบาๆ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thirty-three</a:t>
            </a:r>
          </a:p>
          <a:p>
            <a:r>
              <a:rPr lang="en-US" dirty="0"/>
              <a:t>thought </a:t>
            </a:r>
          </a:p>
          <a:p>
            <a:r>
              <a:rPr lang="en-US" dirty="0"/>
              <a:t>thrilled </a:t>
            </a:r>
          </a:p>
          <a:p>
            <a:r>
              <a:rPr lang="en-US" dirty="0"/>
              <a:t>Throne</a:t>
            </a:r>
          </a:p>
          <a:p>
            <a:r>
              <a:rPr lang="en-US" dirty="0"/>
              <a:t>throughout </a:t>
            </a:r>
          </a:p>
          <a:p>
            <a:r>
              <a:rPr lang="en-US" dirty="0"/>
              <a:t>Thursday.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459930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ฝึกออกเสียง </a:t>
            </a:r>
            <a:r>
              <a:rPr lang="en-US" dirty="0"/>
              <a:t>TH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thirty-three thieves thought that they thrilled the throne throughout Thursday.</a:t>
            </a:r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348186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Tongue twisters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Peter Piper picked a peck of pickled peppers.</a:t>
            </a:r>
          </a:p>
          <a:p>
            <a:r>
              <a:rPr lang="en-US" dirty="0"/>
              <a:t>I saw Susie sitting in a shoe shine shop.</a:t>
            </a:r>
          </a:p>
          <a:p>
            <a:r>
              <a:rPr lang="en-US" dirty="0"/>
              <a:t>Wayne went to Wales to watch walruses.</a:t>
            </a:r>
          </a:p>
          <a:p>
            <a:r>
              <a:rPr lang="en-US" dirty="0"/>
              <a:t>Willy's real rear wheel</a:t>
            </a:r>
          </a:p>
          <a:p>
            <a:r>
              <a:rPr lang="en-US" dirty="0"/>
              <a:t>A big black bug bit a big black dog on his big black nose!</a:t>
            </a:r>
          </a:p>
          <a:p>
            <a:r>
              <a:rPr lang="en-US" dirty="0"/>
              <a:t>Green glass globes glow greenly.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917028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Tongue twisters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black back bat</a:t>
            </a:r>
          </a:p>
          <a:p>
            <a:r>
              <a:rPr lang="en-US" dirty="0"/>
              <a:t>Six slimy snails sailed silently.</a:t>
            </a:r>
          </a:p>
          <a:p>
            <a:r>
              <a:rPr lang="en-US" dirty="0"/>
              <a:t>I thought, I thought of thinking of thanking you.</a:t>
            </a:r>
          </a:p>
          <a:p>
            <a:r>
              <a:rPr lang="en-US" dirty="0"/>
              <a:t>Roofs of mushrooms rarely mush too much.</a:t>
            </a:r>
          </a:p>
          <a:p>
            <a:r>
              <a:rPr lang="en-US" dirty="0"/>
              <a:t>A box of biscuits,</a:t>
            </a:r>
            <a:br>
              <a:rPr lang="en-US" dirty="0"/>
            </a:br>
            <a:r>
              <a:rPr lang="en-US" dirty="0"/>
              <a:t>a box of mixed biscuits,</a:t>
            </a:r>
            <a:br>
              <a:rPr lang="en-US" dirty="0"/>
            </a:br>
            <a:r>
              <a:rPr lang="en-US" dirty="0"/>
              <a:t>and a biscuit mixer.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234018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Tongue twisters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Twinkle </a:t>
            </a:r>
            <a:r>
              <a:rPr lang="en-US" dirty="0" err="1"/>
              <a:t>Twinkle</a:t>
            </a:r>
            <a:r>
              <a:rPr lang="en-US" dirty="0"/>
              <a:t> Little star</a:t>
            </a:r>
          </a:p>
          <a:p>
            <a:r>
              <a:rPr lang="en-US" dirty="0"/>
              <a:t>I scream, you scream, we all scream for ice cream!</a:t>
            </a:r>
          </a:p>
          <a:p>
            <a:r>
              <a:rPr lang="en-US" dirty="0"/>
              <a:t>Fuzzy </a:t>
            </a:r>
            <a:r>
              <a:rPr lang="en-US" dirty="0" err="1"/>
              <a:t>Wuzzy</a:t>
            </a:r>
            <a:r>
              <a:rPr lang="en-US" dirty="0"/>
              <a:t> was a bear. Fuzzy </a:t>
            </a:r>
            <a:r>
              <a:rPr lang="en-US" dirty="0" err="1"/>
              <a:t>Wuzzy</a:t>
            </a:r>
            <a:r>
              <a:rPr lang="en-US" dirty="0"/>
              <a:t> had no hair. Fuzzy </a:t>
            </a:r>
            <a:r>
              <a:rPr lang="en-US" dirty="0" err="1"/>
              <a:t>Wuzzy</a:t>
            </a:r>
            <a:r>
              <a:rPr lang="en-US" dirty="0"/>
              <a:t> wasn't very fuzzy, was he?</a:t>
            </a:r>
          </a:p>
          <a:p>
            <a:r>
              <a:rPr lang="en-US" dirty="0"/>
              <a:t>Can you can a can as a canner can </a:t>
            </a:r>
            <a:r>
              <a:rPr lang="en-US" dirty="0" err="1"/>
              <a:t>can</a:t>
            </a:r>
            <a:r>
              <a:rPr lang="en-US" dirty="0"/>
              <a:t> a can?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923220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Tongue twister contest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ให้แต่ละกลุ่มเลือกคนที่ใช้ลิ้นเก่งที่สุดมา ออกเสียงและทำ </a:t>
            </a:r>
            <a:endParaRPr lang="en-US" dirty="0"/>
          </a:p>
          <a:p>
            <a:r>
              <a:rPr lang="en-US" dirty="0"/>
              <a:t>tongue twister </a:t>
            </a:r>
            <a:endParaRPr lang="en-GB" dirty="0"/>
          </a:p>
          <a:p>
            <a:r>
              <a:rPr lang="th-TH" dirty="0"/>
              <a:t>เกณฑ์การให้คะแนน คือออกเสียง ได้ใกล้เคียงที่สุด</a:t>
            </a:r>
          </a:p>
        </p:txBody>
      </p:sp>
    </p:spTree>
    <p:extLst>
      <p:ext uri="{BB962C8B-B14F-4D97-AF65-F5344CB8AC3E}">
        <p14:creationId xmlns:p14="http://schemas.microsoft.com/office/powerpoint/2010/main" val="19464102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 break manner</a:t>
            </a:r>
            <a:endParaRPr lang="th-TH" dirty="0"/>
          </a:p>
        </p:txBody>
      </p:sp>
      <p:pic>
        <p:nvPicPr>
          <p:cNvPr id="3074" name="Picture 2" descr="ผลการค้นหารูปภาพสำหรับ take a break and tea ti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116090" cy="339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5682024" y="3667724"/>
            <a:ext cx="3631763" cy="523220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r>
              <a:rPr lang="en-US" dirty="0"/>
              <a:t>T</a:t>
            </a:r>
          </a:p>
          <a:p>
            <a:r>
              <a:rPr lang="en-US" dirty="0"/>
              <a:t>E</a:t>
            </a:r>
          </a:p>
          <a:p>
            <a:r>
              <a:rPr lang="en-US" dirty="0"/>
              <a:t>A</a:t>
            </a:r>
          </a:p>
          <a:p>
            <a:endParaRPr lang="en-US" dirty="0"/>
          </a:p>
          <a:p>
            <a:r>
              <a:rPr lang="en-US" dirty="0"/>
              <a:t>T</a:t>
            </a:r>
          </a:p>
          <a:p>
            <a:r>
              <a:rPr lang="en-US" dirty="0"/>
              <a:t>I</a:t>
            </a:r>
          </a:p>
          <a:p>
            <a:r>
              <a:rPr lang="en-US" dirty="0"/>
              <a:t>M</a:t>
            </a:r>
          </a:p>
          <a:p>
            <a:r>
              <a:rPr lang="en-US" dirty="0"/>
              <a:t>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249074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มารยาทในการดื่มชาของชาวอังกฤษ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/>
              <a:t>ห้ามใช้ช้อนคนถ้วยชาจนเกิดเสียง</a:t>
            </a:r>
          </a:p>
          <a:p>
            <a:r>
              <a:rPr lang="th-TH" dirty="0"/>
              <a:t>ห้ามใช้ช้อนคาถ้วยชา ให้วางไว้ที่จานรอง</a:t>
            </a:r>
          </a:p>
          <a:p>
            <a:r>
              <a:rPr lang="th-TH" dirty="0"/>
              <a:t>ห้ามจับถ้วยชาพร้อมกันสองมือ</a:t>
            </a:r>
          </a:p>
          <a:p>
            <a:r>
              <a:rPr lang="th-TH" dirty="0"/>
              <a:t>จับหูถ้วยชาด้วยสองนิ้ว และเก็บนิ้วก้อยอย่าให้โผล่ออกมา</a:t>
            </a:r>
          </a:p>
          <a:p>
            <a:r>
              <a:rPr lang="th-TH" dirty="0"/>
              <a:t>ตักขนมให้พอดีคำ</a:t>
            </a:r>
          </a:p>
          <a:p>
            <a:r>
              <a:rPr lang="th-TH" dirty="0"/>
              <a:t>เวลาคนชา ให้คนไปทาง 6 นาฬิกา คนไปหา 12 นาฬิกา</a:t>
            </a:r>
          </a:p>
          <a:p>
            <a:r>
              <a:rPr lang="th-TH" dirty="0"/>
              <a:t>ห้ามจุ่มขนมลงไปในถ้วยชา</a:t>
            </a:r>
          </a:p>
          <a:p>
            <a:r>
              <a:rPr lang="th-TH" dirty="0"/>
              <a:t>วางผ้ากันเปื้อนลงบนตัก (</a:t>
            </a:r>
            <a:r>
              <a:rPr lang="en-US" dirty="0"/>
              <a:t>napkin</a:t>
            </a:r>
            <a:r>
              <a:rPr lang="th-TH" dirty="0"/>
              <a:t>) </a:t>
            </a:r>
          </a:p>
          <a:p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95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you? </a:t>
            </a:r>
            <a:r>
              <a:rPr lang="th-TH" dirty="0"/>
              <a:t>แบบเด็ก</a:t>
            </a:r>
            <a:r>
              <a:rPr lang="th-TH" dirty="0" err="1"/>
              <a:t>แร็พ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en-US" dirty="0"/>
          </a:p>
          <a:p>
            <a:r>
              <a:rPr lang="en-US" dirty="0"/>
              <a:t>What’s up? </a:t>
            </a:r>
            <a:r>
              <a:rPr lang="th-TH" dirty="0" err="1"/>
              <a:t>ว้อทส์</a:t>
            </a:r>
            <a:r>
              <a:rPr lang="th-TH" dirty="0"/>
              <a:t> อัพ</a:t>
            </a:r>
            <a:endParaRPr lang="en-US" dirty="0"/>
          </a:p>
          <a:p>
            <a:pPr marL="68580" indent="0">
              <a:buNone/>
            </a:pPr>
            <a:endParaRPr lang="en-US" dirty="0"/>
          </a:p>
          <a:p>
            <a:r>
              <a:rPr lang="en-US" dirty="0" err="1"/>
              <a:t>Whassup</a:t>
            </a:r>
            <a:r>
              <a:rPr lang="en-US" dirty="0"/>
              <a:t>? </a:t>
            </a:r>
            <a:r>
              <a:rPr lang="th-TH" dirty="0" err="1"/>
              <a:t>ว้อส</a:t>
            </a:r>
            <a:r>
              <a:rPr lang="th-TH" dirty="0"/>
              <a:t>สัพ</a:t>
            </a:r>
            <a:endParaRPr lang="en-US" dirty="0"/>
          </a:p>
          <a:p>
            <a:endParaRPr lang="th-TH" dirty="0"/>
          </a:p>
          <a:p>
            <a:r>
              <a:rPr lang="th-TH" dirty="0"/>
              <a:t>ว่าไง เป็นไงมั่ง สบาย</a:t>
            </a:r>
            <a:r>
              <a:rPr lang="th-TH" dirty="0" err="1"/>
              <a:t>ดีมั้ย</a:t>
            </a:r>
            <a:r>
              <a:rPr lang="en-US" dirty="0"/>
              <a:t>?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9199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 your head </a:t>
            </a:r>
            <a:endParaRPr lang="th-T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56507"/>
            <a:ext cx="2687216" cy="169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ผลการค้นหารูปภาพสำหรับ nod your head clipart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24728"/>
            <a:ext cx="2664296" cy="196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7033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Clap your hands</a:t>
            </a:r>
            <a:endParaRPr lang="th-TH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26" y="2348880"/>
            <a:ext cx="3074665" cy="322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1243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268760"/>
            <a:ext cx="7024744" cy="1143000"/>
          </a:xfrm>
        </p:spPr>
        <p:txBody>
          <a:bodyPr/>
          <a:lstStyle/>
          <a:p>
            <a:r>
              <a:rPr lang="en-US" dirty="0"/>
              <a:t>Shout 55</a:t>
            </a:r>
            <a:endParaRPr lang="th-TH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4864"/>
            <a:ext cx="3960440" cy="263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0964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Stomp your feet</a:t>
            </a:r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4904"/>
            <a:ext cx="2871762" cy="28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5071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EEB5369-6974-45DD-8D53-0C22AF5B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ถ้าต้องการสื่อสารได้ต้องมีอะไรบ้างในประโยค</a:t>
            </a:r>
            <a:endParaRPr lang="en-GB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8DC7A6E-CE1E-4CAC-9589-158D078D3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ใคร (ประธาน) + ทำอะไร (กริยา) คือโครงสร้างประโยคอย่างง่าย</a:t>
            </a:r>
          </a:p>
          <a:p>
            <a:r>
              <a:rPr lang="th-TH" dirty="0"/>
              <a:t>กริยาที่ง่ายที่สุด คือ เป็น อยู่ คือ </a:t>
            </a:r>
            <a:r>
              <a:rPr lang="en-US" dirty="0"/>
              <a:t>is/am/are </a:t>
            </a:r>
            <a:endParaRPr lang="th-TH" dirty="0"/>
          </a:p>
          <a:p>
            <a:r>
              <a:rPr lang="th-TH" dirty="0"/>
              <a:t>จะเป็นประโยคได้ต้องมี กริยา </a:t>
            </a:r>
            <a:r>
              <a:rPr lang="en-US" dirty="0"/>
              <a:t>Verb</a:t>
            </a:r>
          </a:p>
          <a:p>
            <a:r>
              <a:rPr lang="en-US" dirty="0"/>
              <a:t>1 </a:t>
            </a:r>
            <a:r>
              <a:rPr lang="th-TH" dirty="0"/>
              <a:t>ประโยคจะมีได้แค่ </a:t>
            </a:r>
            <a:r>
              <a:rPr lang="en-US" dirty="0"/>
              <a:t>1 </a:t>
            </a:r>
            <a:r>
              <a:rPr lang="th-TH" dirty="0"/>
              <a:t>กริยาแท้ ยกเว้น ประโยคที่มีคำเชื่อม </a:t>
            </a:r>
          </a:p>
          <a:p>
            <a:r>
              <a:rPr lang="th-TH" dirty="0"/>
              <a:t>ถ้าอยากได้ประโยคยาวๆ หาคำเชื่อมมาเพิ่ม เช่น </a:t>
            </a:r>
            <a:r>
              <a:rPr lang="en-US" dirty="0"/>
              <a:t>and, but, or, etc.</a:t>
            </a:r>
            <a:endParaRPr lang="th-TH" dirty="0"/>
          </a:p>
          <a:p>
            <a:r>
              <a:rPr lang="th-TH" dirty="0"/>
              <a:t>ถ้าจะบอกว่าเขาคนนั้นมีคุณสมบัติอย่างไร ใช้กริยา </a:t>
            </a:r>
            <a:r>
              <a:rPr lang="en-US" dirty="0"/>
              <a:t>is/am/are +</a:t>
            </a:r>
            <a:r>
              <a:rPr lang="th-TH" dirty="0"/>
              <a:t>คำคุณศัพท์ (</a:t>
            </a:r>
            <a:r>
              <a:rPr lang="en-US" dirty="0"/>
              <a:t>adj</a:t>
            </a:r>
            <a:r>
              <a:rPr lang="th-TH" dirty="0"/>
              <a:t>)</a:t>
            </a:r>
          </a:p>
          <a:p>
            <a:r>
              <a:rPr lang="th-TH" dirty="0"/>
              <a:t>ลองฝึกพูดให้เป็นประโยคจากภาพ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9535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she? </a:t>
            </a:r>
            <a:endParaRPr lang="th-TH" dirty="0"/>
          </a:p>
        </p:txBody>
      </p:sp>
      <p:pic>
        <p:nvPicPr>
          <p:cNvPr id="11266" name="Picture 2" descr="ผลการค้นหารูปภาพสำหรับ ณเดช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3786647" cy="29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77971"/>
            <a:ext cx="2980794" cy="29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8370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 is a/an…….</a:t>
            </a:r>
            <a:endParaRPr lang="th-TH" dirty="0"/>
          </a:p>
        </p:txBody>
      </p:sp>
      <p:sp>
        <p:nvSpPr>
          <p:cNvPr id="4" name="AutoShape 2" descr="ผลการค้นหารูปภาพสำหรับ โดม ปกรณ์ ลั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708920"/>
            <a:ext cx="378656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306639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 name is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430828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 likes to……</a:t>
            </a:r>
            <a:endParaRPr lang="th-TH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99" y="2319535"/>
            <a:ext cx="5715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965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 can ……….</a:t>
            </a:r>
            <a:endParaRPr lang="th-TH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2936"/>
            <a:ext cx="3436590" cy="241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37774"/>
            <a:ext cx="2618535" cy="394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4284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is …..</a:t>
            </a:r>
            <a:endParaRPr lang="th-TH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0888"/>
            <a:ext cx="4334024" cy="288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792"/>
            <a:ext cx="2606094" cy="391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17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/>
              <a:t>ตอบมากกว่า </a:t>
            </a:r>
            <a:r>
              <a:rPr lang="en-US" b="1" dirty="0"/>
              <a:t>I’m fine </a:t>
            </a:r>
            <a:r>
              <a:rPr lang="th-TH" b="1" dirty="0"/>
              <a:t>ได้ป่าว</a:t>
            </a:r>
            <a:r>
              <a:rPr lang="en-US" b="1" dirty="0"/>
              <a:t>?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I’m good. </a:t>
            </a:r>
          </a:p>
          <a:p>
            <a:r>
              <a:rPr lang="en-US" dirty="0"/>
              <a:t>I’m very well. </a:t>
            </a:r>
          </a:p>
          <a:p>
            <a:r>
              <a:rPr lang="en-US" dirty="0"/>
              <a:t>Nice. </a:t>
            </a:r>
          </a:p>
          <a:p>
            <a:r>
              <a:rPr lang="en-US" dirty="0"/>
              <a:t>Awesome. </a:t>
            </a:r>
          </a:p>
          <a:p>
            <a:r>
              <a:rPr lang="en-US" dirty="0"/>
              <a:t>Not bad. </a:t>
            </a:r>
          </a:p>
          <a:p>
            <a:r>
              <a:rPr lang="en-US" dirty="0"/>
              <a:t>Great</a:t>
            </a:r>
          </a:p>
          <a:p>
            <a:r>
              <a:rPr lang="en-US" dirty="0"/>
              <a:t>So </a:t>
            </a:r>
            <a:r>
              <a:rPr lang="en-US" dirty="0" err="1"/>
              <a:t>So</a:t>
            </a:r>
            <a:endParaRPr lang="en-US" dirty="0"/>
          </a:p>
          <a:p>
            <a:pPr marL="68580" indent="0">
              <a:buNone/>
            </a:pPr>
            <a:endParaRPr lang="en-US" dirty="0"/>
          </a:p>
          <a:p>
            <a:endParaRPr lang="th-TH" dirty="0"/>
          </a:p>
        </p:txBody>
      </p:sp>
      <p:sp>
        <p:nvSpPr>
          <p:cNvPr id="4" name="Right Arrow 3"/>
          <p:cNvSpPr/>
          <p:nvPr/>
        </p:nvSpPr>
        <p:spPr>
          <a:xfrm>
            <a:off x="3923928" y="3474586"/>
            <a:ext cx="1512168" cy="100811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ตามด้วย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0112" y="3574168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you, and you?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644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 can swim.</a:t>
            </a:r>
            <a:endParaRPr lang="th-TH" dirty="0"/>
          </a:p>
        </p:txBody>
      </p:sp>
      <p:sp>
        <p:nvSpPr>
          <p:cNvPr id="4" name="AutoShape 5" descr="ผลการค้นหารูปภาพสำหรับ ว่ายน้ำ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760639" cy="314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 descr="ผลการค้นหารูปภาพสำหรับ จมน้ำ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43629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can’t swim.</a:t>
            </a:r>
            <a:endParaRPr lang="th-TH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6732562" cy="261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034515"/>
            <a:ext cx="3332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boy helps her.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137038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สร้างประโยค </a:t>
            </a:r>
            <a:r>
              <a:rPr lang="en-US" dirty="0"/>
              <a:t>S+V+O </a:t>
            </a:r>
            <a:r>
              <a:rPr lang="th-TH" dirty="0"/>
              <a:t>จากรูป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6732562" cy="261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034515"/>
            <a:ext cx="3332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boy helps her.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43158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feel + …adj..</a:t>
            </a:r>
            <a:endParaRPr lang="th-TH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51470"/>
            <a:ext cx="3939343" cy="262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42" y="2451470"/>
            <a:ext cx="3944749" cy="263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729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don’t like</a:t>
            </a:r>
            <a:endParaRPr lang="th-TH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71600" y="22048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We don’t like</a:t>
            </a:r>
            <a:endParaRPr lang="th-TH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64" y="3382152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You don’t like</a:t>
            </a:r>
            <a:endParaRPr lang="th-TH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6864" y="472514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They don’t like</a:t>
            </a:r>
            <a:endParaRPr lang="th-TH" dirty="0"/>
          </a:p>
        </p:txBody>
      </p:sp>
      <p:pic>
        <p:nvPicPr>
          <p:cNvPr id="3074" name="Picture 2" descr="C:\Users\Admin\Desktop\duri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28" y="2157252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996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doesn’t like…</a:t>
            </a:r>
            <a:endParaRPr lang="th-TH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15616" y="2348880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He doesn’t like…</a:t>
            </a:r>
            <a:endParaRPr lang="th-TH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61352" y="364502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It doesn’t like…</a:t>
            </a:r>
            <a:endParaRPr lang="th-TH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85888" y="4941168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/>
              <a:t>Jeny</a:t>
            </a:r>
            <a:r>
              <a:rPr lang="en-US" dirty="0"/>
              <a:t> doesn’t like…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168410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Whose pen is this? </a:t>
            </a:r>
            <a:r>
              <a:rPr lang="th-TH" dirty="0"/>
              <a:t>นี่เป็นปากกาของใคร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/>
              <a:t>ของฉันเอง </a:t>
            </a:r>
            <a:r>
              <a:rPr lang="en-US" dirty="0"/>
              <a:t>mine                   This is mine.</a:t>
            </a:r>
          </a:p>
          <a:p>
            <a:r>
              <a:rPr lang="th-TH" dirty="0"/>
              <a:t>ของเธอ </a:t>
            </a:r>
            <a:r>
              <a:rPr lang="en-US" dirty="0"/>
              <a:t>yours                     This is yours.</a:t>
            </a:r>
          </a:p>
          <a:p>
            <a:r>
              <a:rPr lang="th-TH" dirty="0"/>
              <a:t>ของผู้ชายคนนั้น </a:t>
            </a:r>
            <a:r>
              <a:rPr lang="en-US" dirty="0"/>
              <a:t>his                   This is his.</a:t>
            </a:r>
          </a:p>
          <a:p>
            <a:r>
              <a:rPr lang="th-TH" dirty="0"/>
              <a:t>ของหล่อน </a:t>
            </a:r>
            <a:r>
              <a:rPr lang="en-US" dirty="0"/>
              <a:t>hers                     This is hers.</a:t>
            </a:r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r>
              <a:rPr lang="th-TH" dirty="0"/>
              <a:t>แบบนี้ไม่มีของน้องหมานะจ๊ะ น้อง </a:t>
            </a:r>
            <a:r>
              <a:rPr lang="en-US" dirty="0"/>
              <a:t>animal </a:t>
            </a:r>
            <a:r>
              <a:rPr lang="th-TH" dirty="0"/>
              <a:t>ทั้งหลายไม่มีวิธีใช้แบบนี้นะคะ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563888" y="2492896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Right Arrow 4"/>
          <p:cNvSpPr/>
          <p:nvPr/>
        </p:nvSpPr>
        <p:spPr>
          <a:xfrm>
            <a:off x="3563888" y="2852936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Right Arrow 5"/>
          <p:cNvSpPr/>
          <p:nvPr/>
        </p:nvSpPr>
        <p:spPr>
          <a:xfrm>
            <a:off x="3563888" y="3251035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Right Arrow 6"/>
          <p:cNvSpPr/>
          <p:nvPr/>
        </p:nvSpPr>
        <p:spPr>
          <a:xfrm>
            <a:off x="3563888" y="3645024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99024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564904"/>
            <a:ext cx="6777317" cy="3508977"/>
          </a:xfrm>
        </p:spPr>
        <p:txBody>
          <a:bodyPr/>
          <a:lstStyle/>
          <a:p>
            <a:r>
              <a:rPr lang="th-TH" dirty="0"/>
              <a:t>ของพวกเรา </a:t>
            </a:r>
            <a:r>
              <a:rPr lang="en-US" dirty="0"/>
              <a:t>Ours            These bags are ours.</a:t>
            </a:r>
          </a:p>
          <a:p>
            <a:pPr marL="68580" indent="0">
              <a:buNone/>
            </a:pPr>
            <a:endParaRPr lang="en-US" dirty="0"/>
          </a:p>
          <a:p>
            <a:r>
              <a:rPr lang="th-TH" dirty="0"/>
              <a:t>ของพวกเค้า </a:t>
            </a:r>
            <a:r>
              <a:rPr lang="en-US" dirty="0"/>
              <a:t>theirs           These bags are theirs.</a:t>
            </a:r>
            <a:endParaRPr lang="th-TH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Whose bags are these? </a:t>
            </a:r>
            <a:br>
              <a:rPr lang="th-TH" dirty="0"/>
            </a:br>
            <a:r>
              <a:rPr lang="th-TH" dirty="0"/>
              <a:t>กระเป๋าพวกนี้เป็นของใคร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275856" y="2708920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</a:t>
            </a:r>
            <a:endParaRPr lang="th-TH" dirty="0"/>
          </a:p>
        </p:txBody>
      </p:sp>
      <p:sp>
        <p:nvSpPr>
          <p:cNvPr id="6" name="Right Arrow 5"/>
          <p:cNvSpPr/>
          <p:nvPr/>
        </p:nvSpPr>
        <p:spPr>
          <a:xfrm>
            <a:off x="3347864" y="3573016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</a:t>
            </a:r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016" y="4005064"/>
            <a:ext cx="2097792" cy="209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1283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572" y="431086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สรรพนาม และการแสดงความเป็นเจ้าของ</a:t>
            </a:r>
          </a:p>
        </p:txBody>
      </p:sp>
    </p:spTree>
    <p:extLst>
      <p:ext uri="{BB962C8B-B14F-4D97-AF65-F5344CB8AC3E}">
        <p14:creationId xmlns:p14="http://schemas.microsoft.com/office/powerpoint/2010/main" val="25551039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ผลการค้นหารูปภาพสำหรับ possessive pronou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6365591" cy="550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206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2696</TotalTime>
  <Words>3711</Words>
  <Application>Microsoft Office PowerPoint</Application>
  <PresentationFormat>นำเสนอทางหน้าจอ (4:3)</PresentationFormat>
  <Paragraphs>735</Paragraphs>
  <Slides>123</Slides>
  <Notes>1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123</vt:i4>
      </vt:variant>
    </vt:vector>
  </HeadingPairs>
  <TitlesOfParts>
    <vt:vector size="127" baseType="lpstr">
      <vt:lpstr>Calibri</vt:lpstr>
      <vt:lpstr>Century Gothic</vt:lpstr>
      <vt:lpstr>Wingdings 2</vt:lpstr>
      <vt:lpstr>Austin</vt:lpstr>
      <vt:lpstr>English Communication Technique</vt:lpstr>
      <vt:lpstr>English Communication  Technique</vt:lpstr>
      <vt:lpstr>งานนำเสนอ PowerPoint</vt:lpstr>
      <vt:lpstr>ก้าวแรกสู่การฝึกภาษาอังกฤษ</vt:lpstr>
      <vt:lpstr>Hello </vt:lpstr>
      <vt:lpstr>For teenager เฮ้ วัยรุ่น</vt:lpstr>
      <vt:lpstr>How are you? มีแบบอื่นมั้ย</vt:lpstr>
      <vt:lpstr>How are you? แบบเด็กแร็พ</vt:lpstr>
      <vt:lpstr>ตอบมากกว่า I’m fine ได้ป่าว?</vt:lpstr>
      <vt:lpstr>รู้จักกันแล้วต้องแนะนำด้วย Introduce</vt:lpstr>
      <vt:lpstr>Let’s practice</vt:lpstr>
      <vt:lpstr>Greetings and sing a song</vt:lpstr>
      <vt:lpstr>Special case</vt:lpstr>
      <vt:lpstr>Effective communication</vt:lpstr>
      <vt:lpstr>Believe it or not ! People judge you since at first sight </vt:lpstr>
      <vt:lpstr>งานนำเสนอ PowerPoint</vt:lpstr>
      <vt:lpstr>งานนำเสนอ PowerPoint</vt:lpstr>
      <vt:lpstr>Gesture</vt:lpstr>
      <vt:lpstr>Tone of voice โทนเสียงที่ใช้</vt:lpstr>
      <vt:lpstr>7% of Words </vt:lpstr>
      <vt:lpstr>Manner on greetings</vt:lpstr>
      <vt:lpstr>Speaking abilities  </vt:lpstr>
      <vt:lpstr>คุณออกเสียงคำเหล่านี้ว่าอย่างไรบ้าง</vt:lpstr>
      <vt:lpstr>เริ่มจาก การ ฟัง-พูด ในระดับคำ </vt:lpstr>
      <vt:lpstr>ออกเสียงตามหลักการ stress</vt:lpstr>
      <vt:lpstr>การฝึกออกเสียงระดับประโยค ใช้ intonation  เป็นการฝึกใช้โทนเสียงขึ้นลงของประโยค</vt:lpstr>
      <vt:lpstr>Please read aloud</vt:lpstr>
      <vt:lpstr> การแบ่ง intonation ในประโยคบอกเล่า</vt:lpstr>
      <vt:lpstr>Intonation ในประโยคบอกเล่า</vt:lpstr>
      <vt:lpstr>คำเล็กได้ คือคำประเภท</vt:lpstr>
      <vt:lpstr>Intonation ในประโยคคำถาม</vt:lpstr>
      <vt:lpstr>Please read aloud</vt:lpstr>
      <vt:lpstr>Please read aloud</vt:lpstr>
      <vt:lpstr>If you happy song</vt:lpstr>
      <vt:lpstr>If you happy song</vt:lpstr>
      <vt:lpstr>If you happy song</vt:lpstr>
      <vt:lpstr>If you happy song</vt:lpstr>
      <vt:lpstr>If you happy song</vt:lpstr>
      <vt:lpstr>nod your head หนอด ยัวร์ เฮด</vt:lpstr>
      <vt:lpstr>Clap your hands แคล็บ ยัวร์ แฮนด์สฺ</vt:lpstr>
      <vt:lpstr>Shout ชาวท์ ตะโกน</vt:lpstr>
      <vt:lpstr>Stomp ซตอม กระทืบ</vt:lpstr>
      <vt:lpstr>ส่วนประกอบการสื่อสารระดับประโยค อย่างง่าย </vt:lpstr>
      <vt:lpstr>การพูดให้เป็นประโยคได้ยาวขึ้น</vt:lpstr>
      <vt:lpstr>การสื่อสาร การพูดให้เป็นประโยคได้ยาวขึ้น</vt:lpstr>
      <vt:lpstr>Let’s practice</vt:lpstr>
      <vt:lpstr>สร้างประโยค และ เปลี่ยนให้เป็นคำถามให้ได้</vt:lpstr>
      <vt:lpstr>เพิ่มศัพท์ ด้วย suffix</vt:lpstr>
      <vt:lpstr>เติม ist, ian, or, er, ant, man</vt:lpstr>
      <vt:lpstr>เติม ist, ian, or, er, ant, man</vt:lpstr>
      <vt:lpstr>เติม ist, ian, or, er, ant, man</vt:lpstr>
      <vt:lpstr>เติม ist, ian, or, er, ant, man</vt:lpstr>
      <vt:lpstr>เติม ist, ian, or, er, ant, man</vt:lpstr>
      <vt:lpstr>เติม ist, ian, or, er, ant, man</vt:lpstr>
      <vt:lpstr>ฝึกพูดจาก mind map</vt:lpstr>
      <vt:lpstr>ดูภาพ แล้วฝึกพูดเป็นประโยค</vt:lpstr>
      <vt:lpstr>เชื่อมโยงภาพสองภาพให้เป็นประโยค</vt:lpstr>
      <vt:lpstr>งานนำเสนอ PowerPoint</vt:lpstr>
      <vt:lpstr>What are they doing?</vt:lpstr>
      <vt:lpstr>Describe this picture</vt:lpstr>
      <vt:lpstr>Describe the picture</vt:lpstr>
      <vt:lpstr>ออกเสียงยังไง ให้เจ้าของภาษาว้าว </vt:lpstr>
      <vt:lpstr>เริ่มที่ อักษร A-Z </vt:lpstr>
      <vt:lpstr>สระ A E I O U เอ อี ไอ โอ้ว อู้</vt:lpstr>
      <vt:lpstr>อักษรพยัญชนะ เทียบเสียงใกล้เคียงกับของไทย</vt:lpstr>
      <vt:lpstr>-ar อาร์ สระที่มองเห็น ออกเสียงไม่ตรงกับที่คิดไว้</vt:lpstr>
      <vt:lpstr>Alphabet อักษร เวลาใช้พูดโทรศัพท์</vt:lpstr>
      <vt:lpstr>สัญลักษณ์เสียง ลองฝึกกัน</vt:lpstr>
      <vt:lpstr>เสียงที่ฝรั่งใช้แต่ ไทยมีได้แค่ใกล้เคียง</vt:lpstr>
      <vt:lpstr>ควบกล้ำฝรั่ง </vt:lpstr>
      <vt:lpstr>Th แบบหนักๆ</vt:lpstr>
      <vt:lpstr>TH เสียง แบบ เบาๆ</vt:lpstr>
      <vt:lpstr>ฝึกออกเสียง TH</vt:lpstr>
      <vt:lpstr>Tongue twisters</vt:lpstr>
      <vt:lpstr>Tongue twisters</vt:lpstr>
      <vt:lpstr>Tongue twisters</vt:lpstr>
      <vt:lpstr>Tongue twister contest</vt:lpstr>
      <vt:lpstr>Take a break manner</vt:lpstr>
      <vt:lpstr>มารยาทในการดื่มชาของชาวอังกฤษ</vt:lpstr>
      <vt:lpstr>Nod your head </vt:lpstr>
      <vt:lpstr>Clap your hands</vt:lpstr>
      <vt:lpstr>Shout 55</vt:lpstr>
      <vt:lpstr>Stomp your feet</vt:lpstr>
      <vt:lpstr>ถ้าต้องการสื่อสารได้ต้องมีอะไรบ้างในประโยค</vt:lpstr>
      <vt:lpstr>Who is she? </vt:lpstr>
      <vt:lpstr>He is a/an…….</vt:lpstr>
      <vt:lpstr>He likes to……</vt:lpstr>
      <vt:lpstr>He can ……….</vt:lpstr>
      <vt:lpstr>She is …..</vt:lpstr>
      <vt:lpstr>He can swim.</vt:lpstr>
      <vt:lpstr>She can’t swim.</vt:lpstr>
      <vt:lpstr>สร้างประโยค S+V+O จากรูป</vt:lpstr>
      <vt:lpstr>They feel + …adj..</vt:lpstr>
      <vt:lpstr>I don’t like</vt:lpstr>
      <vt:lpstr>She doesn’t like…</vt:lpstr>
      <vt:lpstr>Whose pen is this? นี่เป็นปากกาของใคร</vt:lpstr>
      <vt:lpstr>Whose bags are these?  กระเป๋าพวกนี้เป็นของใคร</vt:lpstr>
      <vt:lpstr>งานนำเสนอ PowerPoint</vt:lpstr>
      <vt:lpstr>งานนำเสนอ PowerPoint</vt:lpstr>
      <vt:lpstr>They can …..</vt:lpstr>
      <vt:lpstr>Where do come you from?</vt:lpstr>
      <vt:lpstr>วิธีสร้างประโยคบอกเล่าพื้นฐาน is am are</vt:lpstr>
      <vt:lpstr>ประธาน I, You, We, They </vt:lpstr>
      <vt:lpstr>ประธาน+เป็น/อยู่/คือ He/She/It</vt:lpstr>
      <vt:lpstr>รูปย่อประโยคอย่างง่าย เป็น/อยู่/คือ ของ is ได้ว่า </vt:lpstr>
      <vt:lpstr>ตั้งคำถามYes/No อย่างง่าย กับเป็นอยู่คือ</vt:lpstr>
      <vt:lpstr>ตั้งคำถามYes/No อย่างง่าย กับเป็นอยู่คือ</vt:lpstr>
      <vt:lpstr>การตั้งคำถามว่าใคร+Verb tobe</vt:lpstr>
      <vt:lpstr>บอกทาง Giving Directions</vt:lpstr>
      <vt:lpstr>ใช้ทักษะในการพูด ต้องเห็นภาพก่อน</vt:lpstr>
      <vt:lpstr>Workshop1</vt:lpstr>
      <vt:lpstr>For more information</vt:lpstr>
      <vt:lpstr>งานนำเสนอ PowerPoint</vt:lpstr>
      <vt:lpstr>เมื่อต้องเจอกับฝรั่งถามเส้นทาง</vt:lpstr>
      <vt:lpstr>ฝึก Giving Directions</vt:lpstr>
      <vt:lpstr>บอกทาง Giving Directions</vt:lpstr>
      <vt:lpstr>ทิศทางอื่นๆ</vt:lpstr>
      <vt:lpstr>ฝึกบอกทางจากแผนที่</vt:lpstr>
      <vt:lpstr>เมื่อต้องนำฝรั่งเที่ยวเริ่มจาก</vt:lpstr>
      <vt:lpstr>Where can I get to Engineer faculty?</vt:lpstr>
      <vt:lpstr>Is there a long-tailed boat rental service here?</vt:lpstr>
      <vt:lpstr>Workshop ไปเที่ยวกันเถอะ</vt:lpstr>
      <vt:lpstr>ฝึกวาดแผนที่ท่องเที่ยวใน สถานที่ต่างๆ เพื่อนำเที่ยว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talk</dc:title>
  <dc:creator>User</dc:creator>
  <cp:lastModifiedBy>Tipakorn Thepsuriwong</cp:lastModifiedBy>
  <cp:revision>191</cp:revision>
  <dcterms:created xsi:type="dcterms:W3CDTF">2017-09-14T04:36:50Z</dcterms:created>
  <dcterms:modified xsi:type="dcterms:W3CDTF">2019-06-28T07:32:07Z</dcterms:modified>
</cp:coreProperties>
</file>